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1" r:id="rId2"/>
    <p:sldId id="262" r:id="rId3"/>
    <p:sldId id="263" r:id="rId4"/>
    <p:sldId id="257" r:id="rId5"/>
    <p:sldId id="259" r:id="rId6"/>
    <p:sldId id="264" r:id="rId7"/>
    <p:sldId id="258" r:id="rId8"/>
    <p:sldId id="260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1"/>
    <p:restoredTop sz="94666"/>
  </p:normalViewPr>
  <p:slideViewPr>
    <p:cSldViewPr snapToGrid="0" snapToObjects="1">
      <p:cViewPr varScale="1">
        <p:scale>
          <a:sx n="76" d="100"/>
          <a:sy n="76" d="100"/>
        </p:scale>
        <p:origin x="216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CFCCF-678A-5B43-97D2-0AABE155D192}" type="datetimeFigureOut">
              <a:rPr lang="en-US" smtClean="0"/>
              <a:t>9/19/17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15842-471D-C24C-8D1D-5E28776BC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17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5" name="Shape 45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6" name="Shape 45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6012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3" name="Shape 46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4" name="Shape 46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34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0" name="Shape 46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1" name="Shape 46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758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6748-1362-7145-AF3E-14E30E7B7B59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45BE-064F-4843-84C1-EB1D86877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9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6748-1362-7145-AF3E-14E30E7B7B59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45BE-064F-4843-84C1-EB1D86877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11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6748-1362-7145-AF3E-14E30E7B7B59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45BE-064F-4843-84C1-EB1D86877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87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413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duct_HelpCenter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/>
          <p:nvPr/>
        </p:nvSpPr>
        <p:spPr>
          <a:xfrm>
            <a:off x="-83833" y="-12700"/>
            <a:ext cx="12275800" cy="703600"/>
          </a:xfrm>
          <a:prstGeom prst="rect">
            <a:avLst/>
          </a:prstGeom>
          <a:solidFill>
            <a:srgbClr val="EB4962"/>
          </a:solidFill>
          <a:ln>
            <a:noFill/>
          </a:ln>
        </p:spPr>
        <p:txBody>
          <a:bodyPr lIns="60967" tIns="60967" rIns="60967" bIns="60967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67">
              <a:solidFill>
                <a:schemeClr val="dk1"/>
              </a:solidFill>
            </a:endParaRPr>
          </a:p>
        </p:txBody>
      </p:sp>
      <p:sp>
        <p:nvSpPr>
          <p:cNvPr id="565" name="Shape 565"/>
          <p:cNvSpPr txBox="1">
            <a:spLocks noGrp="1"/>
          </p:cNvSpPr>
          <p:nvPr>
            <p:ph type="title"/>
          </p:nvPr>
        </p:nvSpPr>
        <p:spPr>
          <a:xfrm>
            <a:off x="279400" y="-12700"/>
            <a:ext cx="9308000" cy="703600"/>
          </a:xfrm>
          <a:prstGeom prst="rect">
            <a:avLst/>
          </a:prstGeom>
        </p:spPr>
        <p:txBody>
          <a:bodyPr lIns="137150" tIns="137150" rIns="137150" bIns="137150" anchor="ctr" anchorCtr="0"/>
          <a:lstStyle>
            <a:lvl1pPr lvl="0" rtl="0">
              <a:spcBef>
                <a:spcPts val="0"/>
              </a:spcBef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 sz="2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None/>
              <a:defRPr sz="2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None/>
              <a:defRPr sz="2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None/>
              <a:defRPr sz="2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None/>
              <a:defRPr sz="2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None/>
              <a:defRPr sz="2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None/>
              <a:defRPr sz="2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66" name="Shape 566"/>
          <p:cNvSpPr txBox="1">
            <a:spLocks noGrp="1"/>
          </p:cNvSpPr>
          <p:nvPr>
            <p:ph type="subTitle" idx="1"/>
          </p:nvPr>
        </p:nvSpPr>
        <p:spPr>
          <a:xfrm>
            <a:off x="88900" y="673967"/>
            <a:ext cx="11666000" cy="460400"/>
          </a:xfrm>
          <a:prstGeom prst="rect">
            <a:avLst/>
          </a:prstGeom>
        </p:spPr>
        <p:txBody>
          <a:bodyPr lIns="137150" tIns="137150" rIns="137150" bIns="137150" anchor="ctr" anchorCtr="0"/>
          <a:lstStyle>
            <a:lvl1pPr lvl="0" rtl="0">
              <a:spcBef>
                <a:spcPts val="0"/>
              </a:spcBef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grpSp>
        <p:nvGrpSpPr>
          <p:cNvPr id="567" name="Shape 567"/>
          <p:cNvGrpSpPr/>
          <p:nvPr/>
        </p:nvGrpSpPr>
        <p:grpSpPr>
          <a:xfrm>
            <a:off x="377903" y="6439469"/>
            <a:ext cx="234209" cy="177673"/>
            <a:chOff x="557731" y="9423025"/>
            <a:chExt cx="605297" cy="459181"/>
          </a:xfrm>
        </p:grpSpPr>
        <p:sp>
          <p:nvSpPr>
            <p:cNvPr id="568" name="Shape 568"/>
            <p:cNvSpPr/>
            <p:nvPr/>
          </p:nvSpPr>
          <p:spPr>
            <a:xfrm>
              <a:off x="557731" y="9544106"/>
              <a:ext cx="279600" cy="338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50" tIns="45700" rIns="9145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Shape 569"/>
            <p:cNvSpPr/>
            <p:nvPr/>
          </p:nvSpPr>
          <p:spPr>
            <a:xfrm>
              <a:off x="558379" y="9423025"/>
              <a:ext cx="279600" cy="139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50" tIns="45700" rIns="9145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Shape 570"/>
            <p:cNvSpPr/>
            <p:nvPr/>
          </p:nvSpPr>
          <p:spPr>
            <a:xfrm>
              <a:off x="883428" y="9742240"/>
              <a:ext cx="279600" cy="139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50" tIns="45700" rIns="9145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Shape 571"/>
            <p:cNvSpPr/>
            <p:nvPr/>
          </p:nvSpPr>
          <p:spPr>
            <a:xfrm>
              <a:off x="883428" y="9423025"/>
              <a:ext cx="279600" cy="338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50" tIns="45700" rIns="9145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2" name="Shape 572"/>
          <p:cNvGrpSpPr/>
          <p:nvPr/>
        </p:nvGrpSpPr>
        <p:grpSpPr>
          <a:xfrm>
            <a:off x="5227360" y="6383116"/>
            <a:ext cx="1737278" cy="270911"/>
            <a:chOff x="12884942" y="3643312"/>
            <a:chExt cx="1650150" cy="257325"/>
          </a:xfrm>
        </p:grpSpPr>
        <p:sp>
          <p:nvSpPr>
            <p:cNvPr id="573" name="Shape 573"/>
            <p:cNvSpPr/>
            <p:nvPr/>
          </p:nvSpPr>
          <p:spPr>
            <a:xfrm>
              <a:off x="12884942" y="3721892"/>
              <a:ext cx="259500" cy="128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9390"/>
                  </a:moveTo>
                  <a:lnTo>
                    <a:pt x="59999" y="0"/>
                  </a:lnTo>
                  <a:lnTo>
                    <a:pt x="119696" y="119390"/>
                  </a:lnTo>
                  <a:lnTo>
                    <a:pt x="0" y="119390"/>
                  </a:lnTo>
                </a:path>
              </a:pathLst>
            </a:custGeom>
            <a:solidFill>
              <a:srgbClr val="EB4962"/>
            </a:solidFill>
            <a:ln>
              <a:noFill/>
            </a:ln>
          </p:spPr>
          <p:txBody>
            <a:bodyPr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Shape 574"/>
            <p:cNvSpPr/>
            <p:nvPr/>
          </p:nvSpPr>
          <p:spPr>
            <a:xfrm>
              <a:off x="12956380" y="3643312"/>
              <a:ext cx="116700" cy="57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8666"/>
                  </a:moveTo>
                  <a:lnTo>
                    <a:pt x="60000" y="0"/>
                  </a:lnTo>
                  <a:lnTo>
                    <a:pt x="119325" y="118666"/>
                  </a:lnTo>
                  <a:lnTo>
                    <a:pt x="0" y="118666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Shape 575"/>
            <p:cNvSpPr/>
            <p:nvPr/>
          </p:nvSpPr>
          <p:spPr>
            <a:xfrm>
              <a:off x="13380242" y="3676650"/>
              <a:ext cx="107100" cy="169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26666" y="0"/>
                  </a:lnTo>
                  <a:lnTo>
                    <a:pt x="26666" y="48000"/>
                  </a:lnTo>
                  <a:cubicBezTo>
                    <a:pt x="37037" y="40470"/>
                    <a:pt x="51111" y="36235"/>
                    <a:pt x="67407" y="36235"/>
                  </a:cubicBezTo>
                  <a:cubicBezTo>
                    <a:pt x="99259" y="36235"/>
                    <a:pt x="119259" y="49411"/>
                    <a:pt x="119259" y="71529"/>
                  </a:cubicBezTo>
                  <a:lnTo>
                    <a:pt x="119259" y="119529"/>
                  </a:lnTo>
                  <a:lnTo>
                    <a:pt x="91111" y="119529"/>
                  </a:lnTo>
                  <a:lnTo>
                    <a:pt x="91111" y="72941"/>
                  </a:lnTo>
                  <a:cubicBezTo>
                    <a:pt x="91111" y="59764"/>
                    <a:pt x="80740" y="50823"/>
                    <a:pt x="60000" y="50823"/>
                  </a:cubicBezTo>
                  <a:cubicBezTo>
                    <a:pt x="42222" y="50823"/>
                    <a:pt x="28148" y="59764"/>
                    <a:pt x="28148" y="73882"/>
                  </a:cubicBezTo>
                  <a:lnTo>
                    <a:pt x="28148" y="119058"/>
                  </a:lnTo>
                  <a:lnTo>
                    <a:pt x="0" y="119058"/>
                  </a:lnTo>
                  <a:lnTo>
                    <a:pt x="0" y="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Shape 576"/>
            <p:cNvSpPr/>
            <p:nvPr/>
          </p:nvSpPr>
          <p:spPr>
            <a:xfrm>
              <a:off x="13504067" y="3726655"/>
              <a:ext cx="119100" cy="11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62" y="59672"/>
                  </a:moveTo>
                  <a:cubicBezTo>
                    <a:pt x="0" y="27540"/>
                    <a:pt x="25856" y="655"/>
                    <a:pt x="58342" y="0"/>
                  </a:cubicBezTo>
                  <a:cubicBezTo>
                    <a:pt x="59005" y="0"/>
                    <a:pt x="59668" y="0"/>
                    <a:pt x="59668" y="0"/>
                  </a:cubicBezTo>
                  <a:cubicBezTo>
                    <a:pt x="93480" y="0"/>
                    <a:pt x="119337" y="24918"/>
                    <a:pt x="119337" y="58360"/>
                  </a:cubicBezTo>
                  <a:lnTo>
                    <a:pt x="119337" y="67540"/>
                  </a:lnTo>
                  <a:lnTo>
                    <a:pt x="23867" y="67540"/>
                  </a:lnTo>
                  <a:cubicBezTo>
                    <a:pt x="27182" y="84590"/>
                    <a:pt x="41104" y="97049"/>
                    <a:pt x="60994" y="97049"/>
                  </a:cubicBezTo>
                  <a:cubicBezTo>
                    <a:pt x="75580" y="97704"/>
                    <a:pt x="88839" y="89836"/>
                    <a:pt x="94806" y="76065"/>
                  </a:cubicBezTo>
                  <a:lnTo>
                    <a:pt x="115359" y="87213"/>
                  </a:lnTo>
                  <a:cubicBezTo>
                    <a:pt x="105414" y="107540"/>
                    <a:pt x="84198" y="119344"/>
                    <a:pt x="60994" y="118688"/>
                  </a:cubicBezTo>
                  <a:cubicBezTo>
                    <a:pt x="24530" y="118688"/>
                    <a:pt x="662" y="93114"/>
                    <a:pt x="662" y="59672"/>
                  </a:cubicBezTo>
                  <a:close/>
                  <a:moveTo>
                    <a:pt x="24530" y="46557"/>
                  </a:moveTo>
                  <a:lnTo>
                    <a:pt x="93480" y="46557"/>
                  </a:lnTo>
                  <a:cubicBezTo>
                    <a:pt x="90165" y="30163"/>
                    <a:pt x="77569" y="20983"/>
                    <a:pt x="59668" y="20983"/>
                  </a:cubicBezTo>
                  <a:cubicBezTo>
                    <a:pt x="43756" y="20983"/>
                    <a:pt x="29171" y="31475"/>
                    <a:pt x="24530" y="46557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Shape 577"/>
            <p:cNvSpPr/>
            <p:nvPr/>
          </p:nvSpPr>
          <p:spPr>
            <a:xfrm>
              <a:off x="13642180" y="3676650"/>
              <a:ext cx="26100" cy="169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16842" y="0"/>
                  </a:lnTo>
                  <a:lnTo>
                    <a:pt x="116842" y="119529"/>
                  </a:lnTo>
                  <a:lnTo>
                    <a:pt x="0" y="119529"/>
                  </a:lnTo>
                  <a:lnTo>
                    <a:pt x="0" y="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Shape 578"/>
            <p:cNvSpPr/>
            <p:nvPr/>
          </p:nvSpPr>
          <p:spPr>
            <a:xfrm>
              <a:off x="13692187" y="3729037"/>
              <a:ext cx="116700" cy="171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262" y="72093"/>
                  </a:moveTo>
                  <a:lnTo>
                    <a:pt x="24262" y="119534"/>
                  </a:lnTo>
                  <a:lnTo>
                    <a:pt x="0" y="119534"/>
                  </a:lnTo>
                  <a:lnTo>
                    <a:pt x="0" y="1395"/>
                  </a:lnTo>
                  <a:lnTo>
                    <a:pt x="24262" y="1395"/>
                  </a:lnTo>
                  <a:lnTo>
                    <a:pt x="24262" y="12558"/>
                  </a:lnTo>
                  <a:cubicBezTo>
                    <a:pt x="33442" y="4651"/>
                    <a:pt x="47868" y="0"/>
                    <a:pt x="62295" y="0"/>
                  </a:cubicBezTo>
                  <a:cubicBezTo>
                    <a:pt x="92459" y="0"/>
                    <a:pt x="119344" y="16279"/>
                    <a:pt x="119344" y="42325"/>
                  </a:cubicBezTo>
                  <a:cubicBezTo>
                    <a:pt x="119344" y="68372"/>
                    <a:pt x="91147" y="84186"/>
                    <a:pt x="62950" y="84186"/>
                  </a:cubicBezTo>
                  <a:cubicBezTo>
                    <a:pt x="47213" y="83720"/>
                    <a:pt x="32131" y="79534"/>
                    <a:pt x="24262" y="72093"/>
                  </a:cubicBezTo>
                  <a:close/>
                  <a:moveTo>
                    <a:pt x="95081" y="41395"/>
                  </a:moveTo>
                  <a:cubicBezTo>
                    <a:pt x="94426" y="26976"/>
                    <a:pt x="78032" y="16279"/>
                    <a:pt x="57704" y="16744"/>
                  </a:cubicBezTo>
                  <a:cubicBezTo>
                    <a:pt x="37377" y="17209"/>
                    <a:pt x="22295" y="28837"/>
                    <a:pt x="22950" y="43255"/>
                  </a:cubicBezTo>
                  <a:cubicBezTo>
                    <a:pt x="23606" y="56744"/>
                    <a:pt x="39344" y="67906"/>
                    <a:pt x="59016" y="67906"/>
                  </a:cubicBezTo>
                  <a:cubicBezTo>
                    <a:pt x="79344" y="67906"/>
                    <a:pt x="95081" y="56279"/>
                    <a:pt x="95081" y="42325"/>
                  </a:cubicBezTo>
                  <a:cubicBezTo>
                    <a:pt x="95081" y="41860"/>
                    <a:pt x="95081" y="41860"/>
                    <a:pt x="95081" y="41395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Shape 579"/>
            <p:cNvSpPr/>
            <p:nvPr/>
          </p:nvSpPr>
          <p:spPr>
            <a:xfrm>
              <a:off x="13870780" y="3726655"/>
              <a:ext cx="114300" cy="121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81" y="59675"/>
                  </a:moveTo>
                  <a:cubicBezTo>
                    <a:pt x="0" y="27891"/>
                    <a:pt x="26590" y="1297"/>
                    <a:pt x="60681" y="648"/>
                  </a:cubicBezTo>
                  <a:cubicBezTo>
                    <a:pt x="61363" y="648"/>
                    <a:pt x="62045" y="648"/>
                    <a:pt x="62045" y="648"/>
                  </a:cubicBezTo>
                  <a:cubicBezTo>
                    <a:pt x="86590" y="0"/>
                    <a:pt x="109090" y="13621"/>
                    <a:pt x="118636" y="35027"/>
                  </a:cubicBezTo>
                  <a:lnTo>
                    <a:pt x="95454" y="44108"/>
                  </a:lnTo>
                  <a:cubicBezTo>
                    <a:pt x="90000" y="31135"/>
                    <a:pt x="77045" y="23351"/>
                    <a:pt x="62045" y="23351"/>
                  </a:cubicBezTo>
                  <a:cubicBezTo>
                    <a:pt x="42272" y="23351"/>
                    <a:pt x="25227" y="38918"/>
                    <a:pt x="25227" y="58378"/>
                  </a:cubicBezTo>
                  <a:cubicBezTo>
                    <a:pt x="25227" y="59027"/>
                    <a:pt x="25227" y="59027"/>
                    <a:pt x="25227" y="59675"/>
                  </a:cubicBezTo>
                  <a:cubicBezTo>
                    <a:pt x="25227" y="79135"/>
                    <a:pt x="41590" y="95351"/>
                    <a:pt x="62045" y="96000"/>
                  </a:cubicBezTo>
                  <a:lnTo>
                    <a:pt x="62727" y="96000"/>
                  </a:lnTo>
                  <a:cubicBezTo>
                    <a:pt x="77727" y="96000"/>
                    <a:pt x="91363" y="86918"/>
                    <a:pt x="96136" y="73945"/>
                  </a:cubicBezTo>
                  <a:lnTo>
                    <a:pt x="119318" y="83027"/>
                  </a:lnTo>
                  <a:cubicBezTo>
                    <a:pt x="109772" y="105081"/>
                    <a:pt x="87272" y="118702"/>
                    <a:pt x="62045" y="118702"/>
                  </a:cubicBezTo>
                  <a:cubicBezTo>
                    <a:pt x="27954" y="119351"/>
                    <a:pt x="681" y="94054"/>
                    <a:pt x="681" y="61621"/>
                  </a:cubicBezTo>
                  <a:cubicBezTo>
                    <a:pt x="681" y="60324"/>
                    <a:pt x="681" y="59675"/>
                    <a:pt x="681" y="59675"/>
                  </a:cubicBez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Shape 580"/>
            <p:cNvSpPr/>
            <p:nvPr/>
          </p:nvSpPr>
          <p:spPr>
            <a:xfrm>
              <a:off x="13994605" y="3726655"/>
              <a:ext cx="116700" cy="11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59" y="59672"/>
                  </a:moveTo>
                  <a:cubicBezTo>
                    <a:pt x="0" y="27540"/>
                    <a:pt x="26373" y="655"/>
                    <a:pt x="58681" y="0"/>
                  </a:cubicBezTo>
                  <a:cubicBezTo>
                    <a:pt x="59340" y="0"/>
                    <a:pt x="60000" y="0"/>
                    <a:pt x="60000" y="0"/>
                  </a:cubicBezTo>
                  <a:cubicBezTo>
                    <a:pt x="93626" y="0"/>
                    <a:pt x="119340" y="24918"/>
                    <a:pt x="119340" y="58360"/>
                  </a:cubicBezTo>
                  <a:lnTo>
                    <a:pt x="119340" y="67540"/>
                  </a:lnTo>
                  <a:lnTo>
                    <a:pt x="24395" y="67540"/>
                  </a:lnTo>
                  <a:cubicBezTo>
                    <a:pt x="27692" y="84590"/>
                    <a:pt x="41538" y="97049"/>
                    <a:pt x="61318" y="97049"/>
                  </a:cubicBezTo>
                  <a:cubicBezTo>
                    <a:pt x="75824" y="97704"/>
                    <a:pt x="89010" y="89836"/>
                    <a:pt x="94945" y="76065"/>
                  </a:cubicBezTo>
                  <a:lnTo>
                    <a:pt x="115384" y="87213"/>
                  </a:lnTo>
                  <a:cubicBezTo>
                    <a:pt x="105494" y="107540"/>
                    <a:pt x="84395" y="119344"/>
                    <a:pt x="61318" y="118688"/>
                  </a:cubicBezTo>
                  <a:cubicBezTo>
                    <a:pt x="25054" y="118688"/>
                    <a:pt x="659" y="93114"/>
                    <a:pt x="659" y="59672"/>
                  </a:cubicBezTo>
                  <a:close/>
                  <a:moveTo>
                    <a:pt x="25714" y="46557"/>
                  </a:moveTo>
                  <a:lnTo>
                    <a:pt x="94285" y="46557"/>
                  </a:lnTo>
                  <a:cubicBezTo>
                    <a:pt x="90989" y="30163"/>
                    <a:pt x="78461" y="20983"/>
                    <a:pt x="60659" y="20983"/>
                  </a:cubicBezTo>
                  <a:cubicBezTo>
                    <a:pt x="44835" y="20983"/>
                    <a:pt x="29670" y="31475"/>
                    <a:pt x="25714" y="46557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Shape 581"/>
            <p:cNvSpPr/>
            <p:nvPr/>
          </p:nvSpPr>
          <p:spPr>
            <a:xfrm>
              <a:off x="14132717" y="3726655"/>
              <a:ext cx="107100" cy="114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696"/>
                  </a:moveTo>
                  <a:lnTo>
                    <a:pt x="26666" y="2696"/>
                  </a:lnTo>
                  <a:lnTo>
                    <a:pt x="26666" y="17528"/>
                  </a:lnTo>
                  <a:cubicBezTo>
                    <a:pt x="36296" y="6067"/>
                    <a:pt x="51111" y="0"/>
                    <a:pt x="66666" y="0"/>
                  </a:cubicBezTo>
                  <a:cubicBezTo>
                    <a:pt x="99259" y="0"/>
                    <a:pt x="119259" y="18876"/>
                    <a:pt x="119259" y="50561"/>
                  </a:cubicBezTo>
                  <a:lnTo>
                    <a:pt x="119259" y="119325"/>
                  </a:lnTo>
                  <a:lnTo>
                    <a:pt x="91111" y="119325"/>
                  </a:lnTo>
                  <a:lnTo>
                    <a:pt x="91111" y="53258"/>
                  </a:lnTo>
                  <a:cubicBezTo>
                    <a:pt x="91111" y="34382"/>
                    <a:pt x="80740" y="21573"/>
                    <a:pt x="60000" y="21573"/>
                  </a:cubicBezTo>
                  <a:cubicBezTo>
                    <a:pt x="41481" y="21573"/>
                    <a:pt x="27407" y="34382"/>
                    <a:pt x="27407" y="54606"/>
                  </a:cubicBezTo>
                  <a:lnTo>
                    <a:pt x="27407" y="119325"/>
                  </a:lnTo>
                  <a:lnTo>
                    <a:pt x="0" y="119325"/>
                  </a:lnTo>
                  <a:lnTo>
                    <a:pt x="0" y="2696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Shape 582"/>
            <p:cNvSpPr/>
            <p:nvPr/>
          </p:nvSpPr>
          <p:spPr>
            <a:xfrm>
              <a:off x="14249400" y="3688555"/>
              <a:ext cx="69000" cy="152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1148"/>
                  </a:moveTo>
                  <a:lnTo>
                    <a:pt x="34285" y="31148"/>
                  </a:lnTo>
                  <a:lnTo>
                    <a:pt x="34285" y="10212"/>
                  </a:lnTo>
                  <a:lnTo>
                    <a:pt x="77714" y="0"/>
                  </a:lnTo>
                  <a:lnTo>
                    <a:pt x="77714" y="31148"/>
                  </a:lnTo>
                  <a:lnTo>
                    <a:pt x="118857" y="31148"/>
                  </a:lnTo>
                  <a:lnTo>
                    <a:pt x="118857" y="48510"/>
                  </a:lnTo>
                  <a:lnTo>
                    <a:pt x="77714" y="48510"/>
                  </a:lnTo>
                  <a:lnTo>
                    <a:pt x="77714" y="83744"/>
                  </a:lnTo>
                  <a:cubicBezTo>
                    <a:pt x="77714" y="100085"/>
                    <a:pt x="83428" y="102127"/>
                    <a:pt x="118857" y="102127"/>
                  </a:cubicBezTo>
                  <a:lnTo>
                    <a:pt x="118857" y="119489"/>
                  </a:lnTo>
                  <a:lnTo>
                    <a:pt x="113142" y="119489"/>
                  </a:lnTo>
                  <a:cubicBezTo>
                    <a:pt x="52571" y="119489"/>
                    <a:pt x="34285" y="111319"/>
                    <a:pt x="34285" y="83234"/>
                  </a:cubicBezTo>
                  <a:lnTo>
                    <a:pt x="34285" y="48000"/>
                  </a:lnTo>
                  <a:lnTo>
                    <a:pt x="0" y="48000"/>
                  </a:lnTo>
                  <a:lnTo>
                    <a:pt x="0" y="31148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Shape 583"/>
            <p:cNvSpPr/>
            <p:nvPr/>
          </p:nvSpPr>
          <p:spPr>
            <a:xfrm>
              <a:off x="14327980" y="3726655"/>
              <a:ext cx="119100" cy="11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62" y="59672"/>
                  </a:moveTo>
                  <a:cubicBezTo>
                    <a:pt x="0" y="27540"/>
                    <a:pt x="25856" y="655"/>
                    <a:pt x="58342" y="0"/>
                  </a:cubicBezTo>
                  <a:cubicBezTo>
                    <a:pt x="59005" y="0"/>
                    <a:pt x="59668" y="0"/>
                    <a:pt x="59668" y="0"/>
                  </a:cubicBezTo>
                  <a:cubicBezTo>
                    <a:pt x="93480" y="0"/>
                    <a:pt x="119337" y="24918"/>
                    <a:pt x="119337" y="58360"/>
                  </a:cubicBezTo>
                  <a:lnTo>
                    <a:pt x="119337" y="67540"/>
                  </a:lnTo>
                  <a:lnTo>
                    <a:pt x="23867" y="67540"/>
                  </a:lnTo>
                  <a:cubicBezTo>
                    <a:pt x="27182" y="84590"/>
                    <a:pt x="41104" y="97049"/>
                    <a:pt x="60994" y="97049"/>
                  </a:cubicBezTo>
                  <a:cubicBezTo>
                    <a:pt x="75580" y="97704"/>
                    <a:pt x="88839" y="89836"/>
                    <a:pt x="94806" y="76065"/>
                  </a:cubicBezTo>
                  <a:lnTo>
                    <a:pt x="115359" y="87213"/>
                  </a:lnTo>
                  <a:cubicBezTo>
                    <a:pt x="105414" y="107540"/>
                    <a:pt x="84198" y="119344"/>
                    <a:pt x="60994" y="118688"/>
                  </a:cubicBezTo>
                  <a:cubicBezTo>
                    <a:pt x="24530" y="118688"/>
                    <a:pt x="662" y="93114"/>
                    <a:pt x="662" y="59672"/>
                  </a:cubicBezTo>
                  <a:close/>
                  <a:moveTo>
                    <a:pt x="24530" y="46557"/>
                  </a:moveTo>
                  <a:lnTo>
                    <a:pt x="93480" y="46557"/>
                  </a:lnTo>
                  <a:cubicBezTo>
                    <a:pt x="90165" y="30163"/>
                    <a:pt x="77569" y="20983"/>
                    <a:pt x="59668" y="20983"/>
                  </a:cubicBezTo>
                  <a:cubicBezTo>
                    <a:pt x="43756" y="20983"/>
                    <a:pt x="29171" y="31475"/>
                    <a:pt x="24530" y="46557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Shape 584"/>
            <p:cNvSpPr/>
            <p:nvPr/>
          </p:nvSpPr>
          <p:spPr>
            <a:xfrm>
              <a:off x="14466092" y="3729037"/>
              <a:ext cx="69000" cy="116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41886" y="0"/>
                  </a:lnTo>
                  <a:lnTo>
                    <a:pt x="41886" y="18514"/>
                  </a:lnTo>
                  <a:cubicBezTo>
                    <a:pt x="53207" y="6171"/>
                    <a:pt x="72452" y="0"/>
                    <a:pt x="100754" y="0"/>
                  </a:cubicBezTo>
                  <a:lnTo>
                    <a:pt x="118867" y="0"/>
                  </a:lnTo>
                  <a:lnTo>
                    <a:pt x="118867" y="24685"/>
                  </a:lnTo>
                  <a:lnTo>
                    <a:pt x="92830" y="24685"/>
                  </a:lnTo>
                  <a:cubicBezTo>
                    <a:pt x="57735" y="24685"/>
                    <a:pt x="41886" y="35657"/>
                    <a:pt x="41886" y="60342"/>
                  </a:cubicBezTo>
                  <a:lnTo>
                    <a:pt x="41886" y="119314"/>
                  </a:lnTo>
                  <a:lnTo>
                    <a:pt x="0" y="119314"/>
                  </a:lnTo>
                  <a:lnTo>
                    <a:pt x="0" y="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554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6748-1362-7145-AF3E-14E30E7B7B59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45BE-064F-4843-84C1-EB1D86877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4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6748-1362-7145-AF3E-14E30E7B7B59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45BE-064F-4843-84C1-EB1D86877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7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6748-1362-7145-AF3E-14E30E7B7B59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45BE-064F-4843-84C1-EB1D86877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6748-1362-7145-AF3E-14E30E7B7B59}" type="datetimeFigureOut">
              <a:rPr lang="en-US" smtClean="0"/>
              <a:t>9/19/17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45BE-064F-4843-84C1-EB1D86877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5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6748-1362-7145-AF3E-14E30E7B7B59}" type="datetimeFigureOut">
              <a:rPr lang="en-US" smtClean="0"/>
              <a:t>9/19/17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45BE-064F-4843-84C1-EB1D86877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8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6748-1362-7145-AF3E-14E30E7B7B59}" type="datetimeFigureOut">
              <a:rPr lang="en-US" smtClean="0"/>
              <a:t>9/19/17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45BE-064F-4843-84C1-EB1D86877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05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6748-1362-7145-AF3E-14E30E7B7B59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45BE-064F-4843-84C1-EB1D86877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1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6748-1362-7145-AF3E-14E30E7B7B59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45BE-064F-4843-84C1-EB1D86877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44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56748-1362-7145-AF3E-14E30E7B7B59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E45BE-064F-4843-84C1-EB1D86877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6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endesk.com/help-center/knowledge-base-software/" TargetMode="External"/><Relationship Id="rId4" Type="http://schemas.openxmlformats.org/officeDocument/2006/relationships/hyperlink" Target="https://www.zendesk.kr/help-center/knowledge-base-software/" TargetMode="External"/><Relationship Id="rId5" Type="http://schemas.openxmlformats.org/officeDocument/2006/relationships/hyperlink" Target="https://www.zendesk.kr/help-center/community-software/" TargetMode="External"/><Relationship Id="rId6" Type="http://schemas.openxmlformats.org/officeDocument/2006/relationships/hyperlink" Target="https://www.zendesk.com/help-center/community-software/" TargetMode="External"/><Relationship Id="rId7" Type="http://schemas.openxmlformats.org/officeDocument/2006/relationships/hyperlink" Target="https://www.zendesk.com/help-center/customer-portal-software/" TargetMode="External"/><Relationship Id="rId8" Type="http://schemas.openxmlformats.org/officeDocument/2006/relationships/hyperlink" Target="https://www.zendesk.kr/help-center/customer-portal-software/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1982985"/>
            <a:ext cx="10911341" cy="3882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2682"/>
            <a:ext cx="4555184" cy="96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5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6" name="Shape 4606"/>
          <p:cNvSpPr txBox="1">
            <a:spLocks noGrp="1"/>
          </p:cNvSpPr>
          <p:nvPr>
            <p:ph type="title"/>
          </p:nvPr>
        </p:nvSpPr>
        <p:spPr>
          <a:xfrm>
            <a:off x="279400" y="-12700"/>
            <a:ext cx="9308000" cy="703600"/>
          </a:xfrm>
          <a:prstGeom prst="rect">
            <a:avLst/>
          </a:prstGeom>
        </p:spPr>
        <p:txBody>
          <a:bodyPr vert="horz" lIns="91433" tIns="91433" rIns="91433" bIns="91433" rtlCol="0" anchor="ctr" anchorCtr="0">
            <a:noAutofit/>
          </a:bodyPr>
          <a:lstStyle/>
          <a:p>
            <a:r>
              <a:rPr lang="en"/>
              <a:t>Knowledge base and self-service on all devices</a:t>
            </a:r>
          </a:p>
        </p:txBody>
      </p:sp>
      <p:pic>
        <p:nvPicPr>
          <p:cNvPr id="4607" name="Shape 46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7917" y="1358901"/>
            <a:ext cx="7982433" cy="458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8" name="Shape 46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23684" y="2053475"/>
            <a:ext cx="1574800" cy="32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16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3" name="Shape 4613"/>
          <p:cNvSpPr txBox="1">
            <a:spLocks noGrp="1"/>
          </p:cNvSpPr>
          <p:nvPr>
            <p:ph type="title"/>
          </p:nvPr>
        </p:nvSpPr>
        <p:spPr>
          <a:xfrm>
            <a:off x="279400" y="-12700"/>
            <a:ext cx="9308000" cy="703600"/>
          </a:xfrm>
          <a:prstGeom prst="rect">
            <a:avLst/>
          </a:prstGeom>
        </p:spPr>
        <p:txBody>
          <a:bodyPr vert="horz" lIns="91433" tIns="91433" rIns="91433" bIns="91433" rtlCol="0" anchor="ctr" anchorCtr="0">
            <a:noAutofit/>
          </a:bodyPr>
          <a:lstStyle/>
          <a:p>
            <a:r>
              <a:rPr lang="en"/>
              <a:t>Ticket deflection and agent productivity made simple</a:t>
            </a:r>
          </a:p>
        </p:txBody>
      </p:sp>
      <p:sp>
        <p:nvSpPr>
          <p:cNvPr id="4614" name="Shape 4614"/>
          <p:cNvSpPr txBox="1"/>
          <p:nvPr/>
        </p:nvSpPr>
        <p:spPr>
          <a:xfrm>
            <a:off x="625067" y="3676351"/>
            <a:ext cx="3229400" cy="1133600"/>
          </a:xfrm>
          <a:prstGeom prst="rect">
            <a:avLst/>
          </a:prstGeom>
          <a:noFill/>
          <a:ln>
            <a:noFill/>
          </a:ln>
        </p:spPr>
        <p:txBody>
          <a:bodyPr lIns="60950" tIns="60950" rIns="60950" bIns="6095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533"/>
              </a:spcAft>
            </a:pPr>
            <a:r>
              <a:rPr lang="ko-KR" altLang="en-US" sz="1867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지식 창고</a:t>
            </a:r>
            <a:endParaRPr lang="en" sz="1867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  <a:hlinkClick r:id="rId3"/>
            </a:endParaRPr>
          </a:p>
          <a:p>
            <a:pPr>
              <a:lnSpc>
                <a:spcPct val="160000"/>
              </a:lnSpc>
            </a:pPr>
            <a:r>
              <a:rPr lang="ko-KR" altLang="en-US" sz="1200" dirty="0">
                <a:solidFill>
                  <a:srgbClr val="464646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고객과 상담원이 가장 자주 묻는 질문에 대한 답을 제공하는 유용한 도움말을 만드세요</a:t>
            </a:r>
            <a:r>
              <a:rPr lang="en-US" altLang="ko-KR" sz="1200" dirty="0">
                <a:solidFill>
                  <a:srgbClr val="464646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.</a:t>
            </a:r>
            <a:endParaRPr lang="en" sz="1200" dirty="0">
              <a:solidFill>
                <a:srgbClr val="464646"/>
              </a:solidFill>
              <a:latin typeface="Proxima Nova"/>
              <a:ea typeface="Proxima Nova"/>
              <a:cs typeface="Proxima Nova"/>
              <a:sym typeface="Proxima Nova"/>
              <a:hlinkClick r:id="rId3"/>
            </a:endParaRPr>
          </a:p>
          <a:p>
            <a:pPr>
              <a:lnSpc>
                <a:spcPct val="115000"/>
              </a:lnSpc>
            </a:pPr>
            <a:endParaRPr sz="900" dirty="0">
              <a:solidFill>
                <a:srgbClr val="484848"/>
              </a:solidFill>
              <a:hlinkClick r:id="rId3"/>
            </a:endParaRPr>
          </a:p>
          <a:p>
            <a:pPr>
              <a:lnSpc>
                <a:spcPct val="140000"/>
              </a:lnSpc>
              <a:spcAft>
                <a:spcPts val="2000"/>
              </a:spcAft>
            </a:pPr>
            <a:endParaRPr sz="1867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15" name="Shape 4615"/>
          <p:cNvSpPr txBox="1"/>
          <p:nvPr/>
        </p:nvSpPr>
        <p:spPr>
          <a:xfrm>
            <a:off x="4481300" y="3676351"/>
            <a:ext cx="3229400" cy="1133600"/>
          </a:xfrm>
          <a:prstGeom prst="rect">
            <a:avLst/>
          </a:prstGeom>
          <a:noFill/>
          <a:ln>
            <a:noFill/>
          </a:ln>
        </p:spPr>
        <p:txBody>
          <a:bodyPr lIns="60950" tIns="60950" rIns="60950" bIns="6095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533"/>
              </a:spcAft>
            </a:pPr>
            <a:r>
              <a:rPr lang="ko-KR" altLang="en-US" sz="1867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온라인 커뮤니티</a:t>
            </a:r>
            <a:endParaRPr lang="en" sz="1867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60000"/>
              </a:lnSpc>
            </a:pPr>
            <a:r>
              <a:rPr lang="ko-KR" altLang="en-US" sz="1200" dirty="0">
                <a:solidFill>
                  <a:srgbClr val="464646"/>
                </a:solidFill>
                <a:latin typeface="Proxima Nova"/>
                <a:ea typeface="Proxima Nova"/>
                <a:cs typeface="Proxima Nova"/>
                <a:sym typeface="Proxima Nova"/>
                <a:hlinkClick r:id="rId5"/>
              </a:rPr>
              <a:t>크라우드소스 지원을 홀용하여 고객과 개방적인 대화를 촉진하고 피드백을 활성화할  수 있습니다</a:t>
            </a:r>
            <a:r>
              <a:rPr lang="en-US" altLang="ko-KR" sz="1200" dirty="0">
                <a:solidFill>
                  <a:srgbClr val="464646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r>
              <a:rPr lang="ko-KR" altLang="en-US" sz="1200" dirty="0">
                <a:solidFill>
                  <a:srgbClr val="464646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lang="en" sz="1200" dirty="0">
              <a:solidFill>
                <a:srgbClr val="46464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15000"/>
              </a:lnSpc>
            </a:pPr>
            <a:endParaRPr sz="900" dirty="0">
              <a:solidFill>
                <a:srgbClr val="484848"/>
              </a:solidFill>
              <a:hlinkClick r:id="rId6"/>
            </a:endParaRPr>
          </a:p>
          <a:p>
            <a:pPr>
              <a:spcBef>
                <a:spcPts val="667"/>
              </a:spcBef>
            </a:pPr>
            <a:endParaRPr sz="1867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16" name="Shape 4616"/>
          <p:cNvSpPr txBox="1"/>
          <p:nvPr/>
        </p:nvSpPr>
        <p:spPr>
          <a:xfrm>
            <a:off x="8337541" y="3676351"/>
            <a:ext cx="3229400" cy="1133600"/>
          </a:xfrm>
          <a:prstGeom prst="rect">
            <a:avLst/>
          </a:prstGeom>
          <a:noFill/>
          <a:ln>
            <a:noFill/>
          </a:ln>
        </p:spPr>
        <p:txBody>
          <a:bodyPr lIns="60950" tIns="60950" rIns="60950" bIns="60950" anchor="t" anchorCtr="0">
            <a:noAutofit/>
          </a:bodyPr>
          <a:lstStyle/>
          <a:p>
            <a:pPr>
              <a:lnSpc>
                <a:spcPct val="160000"/>
              </a:lnSpc>
            </a:pPr>
            <a:r>
              <a:rPr lang="ko-KR" altLang="en-US" b="1" dirty="0">
                <a:latin typeface="Proxima Nova"/>
                <a:ea typeface="Proxima Nova"/>
                <a:cs typeface="Proxima Nova"/>
                <a:sym typeface="Proxima Nova"/>
              </a:rPr>
              <a:t>고객 서비스 포탈</a:t>
            </a:r>
            <a:endParaRPr lang="ko-KR" altLang="en-US" b="1" dirty="0">
              <a:latin typeface="Proxima Nova"/>
              <a:ea typeface="Proxima Nova"/>
              <a:cs typeface="Proxima Nova"/>
              <a:sym typeface="Proxima Nova"/>
              <a:hlinkClick r:id="rId7"/>
            </a:endParaRPr>
          </a:p>
          <a:p>
            <a:pPr>
              <a:lnSpc>
                <a:spcPct val="160000"/>
              </a:lnSpc>
            </a:pPr>
            <a:r>
              <a:rPr lang="ko-KR" altLang="en-US" sz="1200" dirty="0">
                <a:solidFill>
                  <a:srgbClr val="464646"/>
                </a:solidFill>
                <a:latin typeface="Proxima Nova"/>
                <a:ea typeface="Proxima Nova"/>
                <a:cs typeface="Proxima Nova"/>
                <a:sym typeface="Proxima Nova"/>
                <a:hlinkClick r:id="rId8"/>
              </a:rPr>
              <a:t>고객이 로그인하여 티켓을 추적하고 구독한  커뮤니티 주제 및 질문을 볼 수 있습니다</a:t>
            </a:r>
            <a:r>
              <a:rPr lang="en-US" altLang="ko-KR" sz="1200" dirty="0">
                <a:solidFill>
                  <a:srgbClr val="464646"/>
                </a:solidFill>
                <a:latin typeface="Proxima Nova"/>
                <a:ea typeface="Proxima Nova"/>
                <a:cs typeface="Proxima Nova"/>
                <a:sym typeface="Proxima Nova"/>
                <a:hlinkClick r:id="rId8"/>
              </a:rPr>
              <a:t>.</a:t>
            </a:r>
            <a:r>
              <a:rPr lang="ko-KR" altLang="en-US" sz="1200" dirty="0">
                <a:solidFill>
                  <a:srgbClr val="464646"/>
                </a:solidFill>
                <a:latin typeface="Proxima Nova"/>
                <a:ea typeface="Proxima Nova"/>
                <a:cs typeface="Proxima Nova"/>
                <a:sym typeface="Proxima Nova"/>
                <a:hlinkClick r:id="rId8"/>
              </a:rPr>
              <a:t> </a:t>
            </a:r>
            <a:endParaRPr lang="en" sz="1200" dirty="0">
              <a:solidFill>
                <a:srgbClr val="464646"/>
              </a:solidFill>
              <a:latin typeface="Proxima Nova"/>
              <a:ea typeface="Proxima Nova"/>
              <a:cs typeface="Proxima Nova"/>
              <a:sym typeface="Proxima Nova"/>
              <a:hlinkClick r:id="rId7"/>
            </a:endParaRPr>
          </a:p>
          <a:p>
            <a:pPr indent="50801">
              <a:spcBef>
                <a:spcPts val="667"/>
              </a:spcBef>
            </a:pPr>
            <a:endParaRPr sz="1867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4617" name="Shape 4617"/>
          <p:cNvGrpSpPr/>
          <p:nvPr/>
        </p:nvGrpSpPr>
        <p:grpSpPr>
          <a:xfrm>
            <a:off x="1226766" y="1495742"/>
            <a:ext cx="2026020" cy="2030256"/>
            <a:chOff x="3831430" y="10263187"/>
            <a:chExt cx="1147800" cy="1150200"/>
          </a:xfrm>
        </p:grpSpPr>
        <p:sp>
          <p:nvSpPr>
            <p:cNvPr id="4618" name="Shape 4618"/>
            <p:cNvSpPr/>
            <p:nvPr/>
          </p:nvSpPr>
          <p:spPr>
            <a:xfrm>
              <a:off x="3831430" y="10263187"/>
              <a:ext cx="1147800" cy="1150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31" y="59931"/>
                  </a:moveTo>
                  <a:cubicBezTo>
                    <a:pt x="119931" y="70977"/>
                    <a:pt x="117340" y="80386"/>
                    <a:pt x="111886" y="89931"/>
                  </a:cubicBezTo>
                  <a:cubicBezTo>
                    <a:pt x="106363" y="99477"/>
                    <a:pt x="99545" y="106363"/>
                    <a:pt x="90000" y="111886"/>
                  </a:cubicBezTo>
                  <a:cubicBezTo>
                    <a:pt x="80386" y="117409"/>
                    <a:pt x="71045" y="119931"/>
                    <a:pt x="60000" y="119931"/>
                  </a:cubicBezTo>
                  <a:cubicBezTo>
                    <a:pt x="48954" y="119931"/>
                    <a:pt x="39545" y="117409"/>
                    <a:pt x="30000" y="111886"/>
                  </a:cubicBezTo>
                  <a:cubicBezTo>
                    <a:pt x="20454" y="106363"/>
                    <a:pt x="13568" y="99477"/>
                    <a:pt x="8045" y="89931"/>
                  </a:cubicBezTo>
                  <a:cubicBezTo>
                    <a:pt x="2522" y="80386"/>
                    <a:pt x="0" y="70977"/>
                    <a:pt x="0" y="59931"/>
                  </a:cubicBezTo>
                  <a:cubicBezTo>
                    <a:pt x="0" y="48886"/>
                    <a:pt x="2522" y="39545"/>
                    <a:pt x="8045" y="29931"/>
                  </a:cubicBezTo>
                  <a:cubicBezTo>
                    <a:pt x="13568" y="20386"/>
                    <a:pt x="20454" y="13500"/>
                    <a:pt x="30000" y="7977"/>
                  </a:cubicBezTo>
                  <a:cubicBezTo>
                    <a:pt x="39545" y="2454"/>
                    <a:pt x="48954" y="0"/>
                    <a:pt x="60000" y="0"/>
                  </a:cubicBezTo>
                  <a:cubicBezTo>
                    <a:pt x="71045" y="0"/>
                    <a:pt x="80386" y="2454"/>
                    <a:pt x="90000" y="7977"/>
                  </a:cubicBezTo>
                  <a:cubicBezTo>
                    <a:pt x="99545" y="13500"/>
                    <a:pt x="106363" y="20386"/>
                    <a:pt x="111886" y="29931"/>
                  </a:cubicBezTo>
                  <a:cubicBezTo>
                    <a:pt x="117340" y="39545"/>
                    <a:pt x="119931" y="48886"/>
                    <a:pt x="119931" y="59931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9" name="Shape 4619"/>
            <p:cNvSpPr/>
            <p:nvPr/>
          </p:nvSpPr>
          <p:spPr>
            <a:xfrm>
              <a:off x="3921917" y="10770392"/>
              <a:ext cx="111900" cy="357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310" y="119780"/>
                  </a:moveTo>
                  <a:lnTo>
                    <a:pt x="0" y="119780"/>
                  </a:lnTo>
                  <a:lnTo>
                    <a:pt x="0" y="0"/>
                  </a:lnTo>
                  <a:lnTo>
                    <a:pt x="119310" y="0"/>
                  </a:lnTo>
                  <a:lnTo>
                    <a:pt x="119310" y="119780"/>
                  </a:lnTo>
                  <a:lnTo>
                    <a:pt x="59310" y="119780"/>
                  </a:ln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0" name="Shape 4620"/>
            <p:cNvSpPr/>
            <p:nvPr/>
          </p:nvSpPr>
          <p:spPr>
            <a:xfrm>
              <a:off x="4033837" y="10684667"/>
              <a:ext cx="119100" cy="442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664" y="0"/>
                  </a:moveTo>
                  <a:lnTo>
                    <a:pt x="119329" y="0"/>
                  </a:lnTo>
                  <a:lnTo>
                    <a:pt x="119329" y="119822"/>
                  </a:lnTo>
                  <a:lnTo>
                    <a:pt x="0" y="119822"/>
                  </a:lnTo>
                  <a:lnTo>
                    <a:pt x="0" y="0"/>
                  </a:lnTo>
                  <a:lnTo>
                    <a:pt x="59664" y="0"/>
                  </a:ln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1" name="Shape 4621"/>
            <p:cNvSpPr/>
            <p:nvPr/>
          </p:nvSpPr>
          <p:spPr>
            <a:xfrm>
              <a:off x="4150517" y="10463212"/>
              <a:ext cx="128700" cy="664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695" y="119882"/>
                  </a:moveTo>
                  <a:lnTo>
                    <a:pt x="0" y="119882"/>
                  </a:lnTo>
                  <a:lnTo>
                    <a:pt x="0" y="0"/>
                  </a:lnTo>
                  <a:lnTo>
                    <a:pt x="119390" y="0"/>
                  </a:lnTo>
                  <a:lnTo>
                    <a:pt x="119390" y="119882"/>
                  </a:lnTo>
                  <a:lnTo>
                    <a:pt x="59695" y="119882"/>
                  </a:ln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2" name="Shape 4622"/>
            <p:cNvSpPr/>
            <p:nvPr/>
          </p:nvSpPr>
          <p:spPr>
            <a:xfrm>
              <a:off x="4279105" y="10877550"/>
              <a:ext cx="171600" cy="249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770" y="0"/>
                  </a:moveTo>
                  <a:lnTo>
                    <a:pt x="119540" y="0"/>
                  </a:lnTo>
                  <a:lnTo>
                    <a:pt x="119540" y="119685"/>
                  </a:lnTo>
                  <a:lnTo>
                    <a:pt x="0" y="119685"/>
                  </a:lnTo>
                  <a:lnTo>
                    <a:pt x="0" y="0"/>
                  </a:lnTo>
                  <a:lnTo>
                    <a:pt x="59770" y="0"/>
                  </a:ln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3" name="Shape 4623"/>
            <p:cNvSpPr/>
            <p:nvPr/>
          </p:nvSpPr>
          <p:spPr>
            <a:xfrm>
              <a:off x="4450555" y="10698955"/>
              <a:ext cx="97500" cy="428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597" y="119816"/>
                  </a:moveTo>
                  <a:lnTo>
                    <a:pt x="0" y="119816"/>
                  </a:lnTo>
                  <a:lnTo>
                    <a:pt x="0" y="0"/>
                  </a:lnTo>
                  <a:lnTo>
                    <a:pt x="119194" y="0"/>
                  </a:lnTo>
                  <a:lnTo>
                    <a:pt x="119194" y="119816"/>
                  </a:lnTo>
                  <a:lnTo>
                    <a:pt x="59597" y="119816"/>
                  </a:ln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4" name="Shape 4624"/>
            <p:cNvSpPr/>
            <p:nvPr/>
          </p:nvSpPr>
          <p:spPr>
            <a:xfrm>
              <a:off x="4545805" y="10770392"/>
              <a:ext cx="83400" cy="357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119062" y="0"/>
                  </a:lnTo>
                  <a:lnTo>
                    <a:pt x="119062" y="119780"/>
                  </a:lnTo>
                  <a:lnTo>
                    <a:pt x="0" y="119780"/>
                  </a:lnTo>
                  <a:lnTo>
                    <a:pt x="0" y="0"/>
                  </a:lnTo>
                  <a:lnTo>
                    <a:pt x="60000" y="0"/>
                  </a:ln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5" name="Shape 4625"/>
            <p:cNvSpPr/>
            <p:nvPr/>
          </p:nvSpPr>
          <p:spPr>
            <a:xfrm>
              <a:off x="4814887" y="10896600"/>
              <a:ext cx="83400" cy="231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062" y="0"/>
                  </a:moveTo>
                  <a:lnTo>
                    <a:pt x="119062" y="0"/>
                  </a:lnTo>
                  <a:lnTo>
                    <a:pt x="119062" y="119660"/>
                  </a:lnTo>
                  <a:lnTo>
                    <a:pt x="0" y="119660"/>
                  </a:lnTo>
                  <a:lnTo>
                    <a:pt x="0" y="0"/>
                  </a:lnTo>
                  <a:lnTo>
                    <a:pt x="59062" y="0"/>
                  </a:ln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6" name="Shape 4626"/>
            <p:cNvSpPr/>
            <p:nvPr/>
          </p:nvSpPr>
          <p:spPr>
            <a:xfrm>
              <a:off x="4636292" y="10806112"/>
              <a:ext cx="173700" cy="321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14" y="115131"/>
                  </a:moveTo>
                  <a:lnTo>
                    <a:pt x="51428" y="119756"/>
                  </a:lnTo>
                  <a:lnTo>
                    <a:pt x="0" y="9249"/>
                  </a:lnTo>
                  <a:lnTo>
                    <a:pt x="68571" y="0"/>
                  </a:lnTo>
                  <a:lnTo>
                    <a:pt x="119548" y="110507"/>
                  </a:lnTo>
                  <a:lnTo>
                    <a:pt x="85714" y="115131"/>
                  </a:ln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27" name="Shape 4627"/>
            <p:cNvCxnSpPr/>
            <p:nvPr/>
          </p:nvCxnSpPr>
          <p:spPr>
            <a:xfrm>
              <a:off x="3907630" y="11127580"/>
              <a:ext cx="990600" cy="2400"/>
            </a:xfrm>
            <a:prstGeom prst="straightConnector1">
              <a:avLst/>
            </a:prstGeom>
            <a:noFill/>
            <a:ln w="38100" cap="rnd" cmpd="sng">
              <a:solidFill>
                <a:schemeClr val="accent4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4628" name="Shape 4628"/>
            <p:cNvCxnSpPr/>
            <p:nvPr/>
          </p:nvCxnSpPr>
          <p:spPr>
            <a:xfrm>
              <a:off x="3976687" y="11020425"/>
              <a:ext cx="2400" cy="61800"/>
            </a:xfrm>
            <a:prstGeom prst="straightConnector1">
              <a:avLst/>
            </a:prstGeom>
            <a:noFill/>
            <a:ln w="38100" cap="rnd" cmpd="sng">
              <a:solidFill>
                <a:schemeClr val="accent4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4629" name="Shape 4629"/>
            <p:cNvCxnSpPr/>
            <p:nvPr/>
          </p:nvCxnSpPr>
          <p:spPr>
            <a:xfrm>
              <a:off x="4331492" y="11065667"/>
              <a:ext cx="66600" cy="2400"/>
            </a:xfrm>
            <a:prstGeom prst="straightConnector1">
              <a:avLst/>
            </a:prstGeom>
            <a:noFill/>
            <a:ln w="38100" cap="rnd" cmpd="sng">
              <a:solidFill>
                <a:schemeClr val="accent4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4630" name="Shape 4630"/>
            <p:cNvCxnSpPr/>
            <p:nvPr/>
          </p:nvCxnSpPr>
          <p:spPr>
            <a:xfrm>
              <a:off x="4731542" y="10996612"/>
              <a:ext cx="16800" cy="71400"/>
            </a:xfrm>
            <a:prstGeom prst="straightConnector1">
              <a:avLst/>
            </a:prstGeom>
            <a:noFill/>
            <a:ln w="38100" cap="rnd" cmpd="sng">
              <a:solidFill>
                <a:schemeClr val="accent4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grpSp>
        <p:nvGrpSpPr>
          <p:cNvPr id="4631" name="Shape 4631"/>
          <p:cNvGrpSpPr/>
          <p:nvPr/>
        </p:nvGrpSpPr>
        <p:grpSpPr>
          <a:xfrm>
            <a:off x="5091475" y="1510585"/>
            <a:ext cx="2009000" cy="2009000"/>
            <a:chOff x="7637212" y="2265877"/>
            <a:chExt cx="3013500" cy="3013499"/>
          </a:xfrm>
        </p:grpSpPr>
        <p:sp>
          <p:nvSpPr>
            <p:cNvPr id="4632" name="Shape 4632"/>
            <p:cNvSpPr/>
            <p:nvPr/>
          </p:nvSpPr>
          <p:spPr>
            <a:xfrm>
              <a:off x="7637212" y="2265877"/>
              <a:ext cx="3013500" cy="30134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31" y="59965"/>
                  </a:moveTo>
                  <a:cubicBezTo>
                    <a:pt x="119931" y="70968"/>
                    <a:pt x="117386" y="80389"/>
                    <a:pt x="111885" y="89948"/>
                  </a:cubicBezTo>
                  <a:cubicBezTo>
                    <a:pt x="106383" y="99507"/>
                    <a:pt x="99507" y="106383"/>
                    <a:pt x="89948" y="111885"/>
                  </a:cubicBezTo>
                  <a:cubicBezTo>
                    <a:pt x="80389" y="117455"/>
                    <a:pt x="71037" y="119931"/>
                    <a:pt x="59965" y="119931"/>
                  </a:cubicBezTo>
                  <a:cubicBezTo>
                    <a:pt x="48962" y="119931"/>
                    <a:pt x="39541" y="117455"/>
                    <a:pt x="29982" y="111885"/>
                  </a:cubicBezTo>
                  <a:cubicBezTo>
                    <a:pt x="20424" y="106383"/>
                    <a:pt x="13616" y="99507"/>
                    <a:pt x="8045" y="89948"/>
                  </a:cubicBezTo>
                  <a:cubicBezTo>
                    <a:pt x="2544" y="80389"/>
                    <a:pt x="0" y="71037"/>
                    <a:pt x="0" y="59965"/>
                  </a:cubicBezTo>
                  <a:cubicBezTo>
                    <a:pt x="0" y="48962"/>
                    <a:pt x="2544" y="39541"/>
                    <a:pt x="8045" y="29982"/>
                  </a:cubicBezTo>
                  <a:cubicBezTo>
                    <a:pt x="13616" y="20424"/>
                    <a:pt x="20424" y="13547"/>
                    <a:pt x="29982" y="7977"/>
                  </a:cubicBezTo>
                  <a:cubicBezTo>
                    <a:pt x="39541" y="2475"/>
                    <a:pt x="48893" y="0"/>
                    <a:pt x="59965" y="0"/>
                  </a:cubicBezTo>
                  <a:cubicBezTo>
                    <a:pt x="70968" y="0"/>
                    <a:pt x="80389" y="2475"/>
                    <a:pt x="89948" y="7977"/>
                  </a:cubicBezTo>
                  <a:cubicBezTo>
                    <a:pt x="99507" y="13547"/>
                    <a:pt x="106383" y="20424"/>
                    <a:pt x="111885" y="29982"/>
                  </a:cubicBezTo>
                  <a:cubicBezTo>
                    <a:pt x="117386" y="39541"/>
                    <a:pt x="119931" y="48893"/>
                    <a:pt x="119931" y="59965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3" name="Shape 4633"/>
            <p:cNvSpPr/>
            <p:nvPr/>
          </p:nvSpPr>
          <p:spPr>
            <a:xfrm>
              <a:off x="9681952" y="4637770"/>
              <a:ext cx="182400" cy="182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714" y="9142"/>
                  </a:moveTo>
                  <a:cubicBezTo>
                    <a:pt x="115428" y="14857"/>
                    <a:pt x="118857" y="21714"/>
                    <a:pt x="118857" y="30857"/>
                  </a:cubicBezTo>
                  <a:cubicBezTo>
                    <a:pt x="118857" y="40000"/>
                    <a:pt x="116571" y="50285"/>
                    <a:pt x="110857" y="60571"/>
                  </a:cubicBezTo>
                  <a:cubicBezTo>
                    <a:pt x="106285" y="70857"/>
                    <a:pt x="99428" y="81142"/>
                    <a:pt x="90285" y="90285"/>
                  </a:cubicBezTo>
                  <a:cubicBezTo>
                    <a:pt x="81142" y="99428"/>
                    <a:pt x="72000" y="106285"/>
                    <a:pt x="60571" y="110857"/>
                  </a:cubicBezTo>
                  <a:cubicBezTo>
                    <a:pt x="50285" y="116571"/>
                    <a:pt x="41142" y="118857"/>
                    <a:pt x="30857" y="118857"/>
                  </a:cubicBezTo>
                  <a:cubicBezTo>
                    <a:pt x="21714" y="117714"/>
                    <a:pt x="14857" y="115428"/>
                    <a:pt x="9142" y="109714"/>
                  </a:cubicBezTo>
                  <a:cubicBezTo>
                    <a:pt x="3428" y="104000"/>
                    <a:pt x="1142" y="97142"/>
                    <a:pt x="1142" y="88000"/>
                  </a:cubicBezTo>
                  <a:cubicBezTo>
                    <a:pt x="0" y="78857"/>
                    <a:pt x="2285" y="69714"/>
                    <a:pt x="8000" y="58285"/>
                  </a:cubicBezTo>
                  <a:cubicBezTo>
                    <a:pt x="13714" y="48000"/>
                    <a:pt x="20571" y="37714"/>
                    <a:pt x="29714" y="28571"/>
                  </a:cubicBezTo>
                  <a:cubicBezTo>
                    <a:pt x="40000" y="19428"/>
                    <a:pt x="48000" y="13714"/>
                    <a:pt x="58285" y="8000"/>
                  </a:cubicBezTo>
                  <a:cubicBezTo>
                    <a:pt x="69714" y="3428"/>
                    <a:pt x="78857" y="0"/>
                    <a:pt x="88000" y="0"/>
                  </a:cubicBezTo>
                  <a:cubicBezTo>
                    <a:pt x="97142" y="1142"/>
                    <a:pt x="104000" y="3428"/>
                    <a:pt x="109714" y="9142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4" name="Shape 4634"/>
            <p:cNvSpPr/>
            <p:nvPr/>
          </p:nvSpPr>
          <p:spPr>
            <a:xfrm>
              <a:off x="8461400" y="3713278"/>
              <a:ext cx="1371300" cy="252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022" y="119172"/>
                  </a:moveTo>
                  <a:lnTo>
                    <a:pt x="10827" y="119172"/>
                  </a:lnTo>
                  <a:cubicBezTo>
                    <a:pt x="4812" y="119172"/>
                    <a:pt x="0" y="92689"/>
                    <a:pt x="0" y="59586"/>
                  </a:cubicBezTo>
                  <a:lnTo>
                    <a:pt x="0" y="59586"/>
                  </a:lnTo>
                  <a:cubicBezTo>
                    <a:pt x="0" y="26482"/>
                    <a:pt x="4812" y="0"/>
                    <a:pt x="10827" y="0"/>
                  </a:cubicBezTo>
                  <a:lnTo>
                    <a:pt x="109022" y="0"/>
                  </a:lnTo>
                  <a:cubicBezTo>
                    <a:pt x="115037" y="0"/>
                    <a:pt x="119849" y="26482"/>
                    <a:pt x="119849" y="59586"/>
                  </a:cubicBezTo>
                  <a:lnTo>
                    <a:pt x="119849" y="59586"/>
                  </a:lnTo>
                  <a:cubicBezTo>
                    <a:pt x="119849" y="92689"/>
                    <a:pt x="115037" y="119172"/>
                    <a:pt x="109022" y="119172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5" name="Shape 4635"/>
            <p:cNvSpPr/>
            <p:nvPr/>
          </p:nvSpPr>
          <p:spPr>
            <a:xfrm>
              <a:off x="8650145" y="3461262"/>
              <a:ext cx="993900" cy="252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4791" y="119172"/>
                  </a:moveTo>
                  <a:lnTo>
                    <a:pt x="15208" y="119172"/>
                  </a:lnTo>
                  <a:cubicBezTo>
                    <a:pt x="6875" y="119172"/>
                    <a:pt x="0" y="92689"/>
                    <a:pt x="0" y="59586"/>
                  </a:cubicBezTo>
                  <a:lnTo>
                    <a:pt x="0" y="59586"/>
                  </a:lnTo>
                  <a:cubicBezTo>
                    <a:pt x="0" y="26482"/>
                    <a:pt x="6875" y="0"/>
                    <a:pt x="15208" y="0"/>
                  </a:cubicBezTo>
                  <a:lnTo>
                    <a:pt x="104791" y="0"/>
                  </a:lnTo>
                  <a:cubicBezTo>
                    <a:pt x="113125" y="0"/>
                    <a:pt x="119791" y="26482"/>
                    <a:pt x="119791" y="59586"/>
                  </a:cubicBezTo>
                  <a:lnTo>
                    <a:pt x="119791" y="59586"/>
                  </a:lnTo>
                  <a:cubicBezTo>
                    <a:pt x="119583" y="92689"/>
                    <a:pt x="112916" y="119172"/>
                    <a:pt x="104791" y="119172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6" name="Shape 4636"/>
            <p:cNvSpPr/>
            <p:nvPr/>
          </p:nvSpPr>
          <p:spPr>
            <a:xfrm>
              <a:off x="8801141" y="3209602"/>
              <a:ext cx="692100" cy="2519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208" y="119172"/>
                  </a:moveTo>
                  <a:lnTo>
                    <a:pt x="21492" y="119172"/>
                  </a:lnTo>
                  <a:cubicBezTo>
                    <a:pt x="9552" y="119172"/>
                    <a:pt x="0" y="92689"/>
                    <a:pt x="0" y="59586"/>
                  </a:cubicBezTo>
                  <a:lnTo>
                    <a:pt x="0" y="59586"/>
                  </a:lnTo>
                  <a:cubicBezTo>
                    <a:pt x="0" y="26482"/>
                    <a:pt x="9552" y="0"/>
                    <a:pt x="21492" y="0"/>
                  </a:cubicBezTo>
                  <a:lnTo>
                    <a:pt x="98208" y="0"/>
                  </a:lnTo>
                  <a:cubicBezTo>
                    <a:pt x="110149" y="0"/>
                    <a:pt x="119701" y="26482"/>
                    <a:pt x="119701" y="59586"/>
                  </a:cubicBezTo>
                  <a:lnTo>
                    <a:pt x="119701" y="59586"/>
                  </a:lnTo>
                  <a:cubicBezTo>
                    <a:pt x="119701" y="93517"/>
                    <a:pt x="110149" y="119172"/>
                    <a:pt x="98208" y="119172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7" name="Shape 4637"/>
            <p:cNvSpPr/>
            <p:nvPr/>
          </p:nvSpPr>
          <p:spPr>
            <a:xfrm>
              <a:off x="8958425" y="2970525"/>
              <a:ext cx="358200" cy="23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9166"/>
                  </a:moveTo>
                  <a:lnTo>
                    <a:pt x="0" y="85833"/>
                  </a:lnTo>
                  <a:cubicBezTo>
                    <a:pt x="0" y="38333"/>
                    <a:pt x="27115" y="0"/>
                    <a:pt x="60000" y="0"/>
                  </a:cubicBezTo>
                  <a:cubicBezTo>
                    <a:pt x="92884" y="0"/>
                    <a:pt x="119423" y="38333"/>
                    <a:pt x="119423" y="85833"/>
                  </a:cubicBezTo>
                  <a:lnTo>
                    <a:pt x="119423" y="119166"/>
                  </a:lnTo>
                  <a:lnTo>
                    <a:pt x="0" y="119166"/>
                  </a:ln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8" name="Shape 4638"/>
            <p:cNvSpPr/>
            <p:nvPr/>
          </p:nvSpPr>
          <p:spPr>
            <a:xfrm>
              <a:off x="8650145" y="3964938"/>
              <a:ext cx="993900" cy="252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208" y="0"/>
                  </a:moveTo>
                  <a:lnTo>
                    <a:pt x="104791" y="0"/>
                  </a:lnTo>
                  <a:cubicBezTo>
                    <a:pt x="113125" y="0"/>
                    <a:pt x="119791" y="27123"/>
                    <a:pt x="119791" y="59178"/>
                  </a:cubicBezTo>
                  <a:lnTo>
                    <a:pt x="119791" y="59178"/>
                  </a:lnTo>
                  <a:cubicBezTo>
                    <a:pt x="119791" y="92054"/>
                    <a:pt x="113125" y="119178"/>
                    <a:pt x="104791" y="119178"/>
                  </a:cubicBezTo>
                  <a:lnTo>
                    <a:pt x="15208" y="119178"/>
                  </a:lnTo>
                  <a:cubicBezTo>
                    <a:pt x="6875" y="119178"/>
                    <a:pt x="0" y="92054"/>
                    <a:pt x="0" y="59178"/>
                  </a:cubicBezTo>
                  <a:lnTo>
                    <a:pt x="0" y="59178"/>
                  </a:lnTo>
                  <a:cubicBezTo>
                    <a:pt x="0" y="27123"/>
                    <a:pt x="6875" y="0"/>
                    <a:pt x="15208" y="0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9" name="Shape 4639"/>
            <p:cNvSpPr/>
            <p:nvPr/>
          </p:nvSpPr>
          <p:spPr>
            <a:xfrm>
              <a:off x="8801141" y="4216598"/>
              <a:ext cx="692100" cy="252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492" y="0"/>
                  </a:moveTo>
                  <a:lnTo>
                    <a:pt x="98208" y="0"/>
                  </a:lnTo>
                  <a:cubicBezTo>
                    <a:pt x="110149" y="0"/>
                    <a:pt x="119701" y="26482"/>
                    <a:pt x="119701" y="59586"/>
                  </a:cubicBezTo>
                  <a:lnTo>
                    <a:pt x="119701" y="59586"/>
                  </a:lnTo>
                  <a:cubicBezTo>
                    <a:pt x="119701" y="92689"/>
                    <a:pt x="110149" y="119172"/>
                    <a:pt x="98208" y="119172"/>
                  </a:cubicBezTo>
                  <a:lnTo>
                    <a:pt x="21492" y="119172"/>
                  </a:lnTo>
                  <a:cubicBezTo>
                    <a:pt x="9552" y="119172"/>
                    <a:pt x="0" y="92689"/>
                    <a:pt x="0" y="59586"/>
                  </a:cubicBezTo>
                  <a:lnTo>
                    <a:pt x="0" y="59586"/>
                  </a:lnTo>
                  <a:cubicBezTo>
                    <a:pt x="0" y="25655"/>
                    <a:pt x="9552" y="0"/>
                    <a:pt x="21492" y="0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0" name="Shape 4640"/>
            <p:cNvSpPr/>
            <p:nvPr/>
          </p:nvSpPr>
          <p:spPr>
            <a:xfrm>
              <a:off x="8971010" y="4468595"/>
              <a:ext cx="352800" cy="245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420" y="0"/>
                  </a:moveTo>
                  <a:lnTo>
                    <a:pt x="119420" y="33333"/>
                  </a:lnTo>
                  <a:cubicBezTo>
                    <a:pt x="119420" y="80833"/>
                    <a:pt x="92753" y="119166"/>
                    <a:pt x="59710" y="119166"/>
                  </a:cubicBezTo>
                  <a:cubicBezTo>
                    <a:pt x="26666" y="119166"/>
                    <a:pt x="0" y="80833"/>
                    <a:pt x="0" y="33333"/>
                  </a:cubicBezTo>
                  <a:lnTo>
                    <a:pt x="0" y="0"/>
                  </a:lnTo>
                  <a:lnTo>
                    <a:pt x="119420" y="0"/>
                  </a:ln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41" name="Shape 4641"/>
            <p:cNvCxnSpPr/>
            <p:nvPr/>
          </p:nvCxnSpPr>
          <p:spPr>
            <a:xfrm>
              <a:off x="9851821" y="2983108"/>
              <a:ext cx="6300" cy="364499"/>
            </a:xfrm>
            <a:prstGeom prst="straightConnector1">
              <a:avLst/>
            </a:prstGeom>
            <a:noFill/>
            <a:ln w="38100" cap="rnd" cmpd="sng">
              <a:solidFill>
                <a:schemeClr val="accent4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4642" name="Shape 4642"/>
            <p:cNvSpPr/>
            <p:nvPr/>
          </p:nvSpPr>
          <p:spPr>
            <a:xfrm>
              <a:off x="9631620" y="3096355"/>
              <a:ext cx="220500" cy="132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047" y="60000"/>
                  </a:moveTo>
                  <a:cubicBezTo>
                    <a:pt x="119047" y="71052"/>
                    <a:pt x="117142" y="78947"/>
                    <a:pt x="111428" y="88421"/>
                  </a:cubicBezTo>
                  <a:cubicBezTo>
                    <a:pt x="106666" y="97894"/>
                    <a:pt x="99047" y="105789"/>
                    <a:pt x="89523" y="110526"/>
                  </a:cubicBezTo>
                  <a:cubicBezTo>
                    <a:pt x="80000" y="116842"/>
                    <a:pt x="70476" y="118421"/>
                    <a:pt x="59047" y="118421"/>
                  </a:cubicBezTo>
                  <a:cubicBezTo>
                    <a:pt x="48571" y="118421"/>
                    <a:pt x="39047" y="116842"/>
                    <a:pt x="29523" y="110526"/>
                  </a:cubicBezTo>
                  <a:cubicBezTo>
                    <a:pt x="20000" y="105789"/>
                    <a:pt x="13333" y="97894"/>
                    <a:pt x="7619" y="88421"/>
                  </a:cubicBezTo>
                  <a:cubicBezTo>
                    <a:pt x="2857" y="78947"/>
                    <a:pt x="0" y="71052"/>
                    <a:pt x="0" y="60000"/>
                  </a:cubicBezTo>
                  <a:cubicBezTo>
                    <a:pt x="0" y="48947"/>
                    <a:pt x="2857" y="39473"/>
                    <a:pt x="7619" y="30000"/>
                  </a:cubicBezTo>
                  <a:cubicBezTo>
                    <a:pt x="13333" y="20526"/>
                    <a:pt x="20000" y="12631"/>
                    <a:pt x="29523" y="7894"/>
                  </a:cubicBezTo>
                  <a:cubicBezTo>
                    <a:pt x="39047" y="3157"/>
                    <a:pt x="48571" y="0"/>
                    <a:pt x="59047" y="0"/>
                  </a:cubicBezTo>
                  <a:cubicBezTo>
                    <a:pt x="70476" y="0"/>
                    <a:pt x="80000" y="3157"/>
                    <a:pt x="89523" y="7894"/>
                  </a:cubicBezTo>
                  <a:cubicBezTo>
                    <a:pt x="99047" y="12631"/>
                    <a:pt x="106666" y="20526"/>
                    <a:pt x="111428" y="30000"/>
                  </a:cubicBezTo>
                  <a:cubicBezTo>
                    <a:pt x="117142" y="39473"/>
                    <a:pt x="119047" y="48947"/>
                    <a:pt x="119047" y="60000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3" name="Shape 4643"/>
            <p:cNvSpPr/>
            <p:nvPr/>
          </p:nvSpPr>
          <p:spPr>
            <a:xfrm>
              <a:off x="9859979" y="3096355"/>
              <a:ext cx="220500" cy="132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047" y="60000"/>
                  </a:moveTo>
                  <a:cubicBezTo>
                    <a:pt x="119047" y="71052"/>
                    <a:pt x="116190" y="78947"/>
                    <a:pt x="110476" y="88421"/>
                  </a:cubicBezTo>
                  <a:cubicBezTo>
                    <a:pt x="105714" y="97894"/>
                    <a:pt x="99047" y="105789"/>
                    <a:pt x="89523" y="110526"/>
                  </a:cubicBezTo>
                  <a:cubicBezTo>
                    <a:pt x="80952" y="116842"/>
                    <a:pt x="70476" y="118421"/>
                    <a:pt x="59047" y="118421"/>
                  </a:cubicBezTo>
                  <a:cubicBezTo>
                    <a:pt x="48571" y="118421"/>
                    <a:pt x="39047" y="116842"/>
                    <a:pt x="29523" y="110526"/>
                  </a:cubicBezTo>
                  <a:cubicBezTo>
                    <a:pt x="20000" y="105789"/>
                    <a:pt x="13333" y="97894"/>
                    <a:pt x="7619" y="88421"/>
                  </a:cubicBezTo>
                  <a:cubicBezTo>
                    <a:pt x="1904" y="78947"/>
                    <a:pt x="0" y="71052"/>
                    <a:pt x="0" y="60000"/>
                  </a:cubicBezTo>
                  <a:cubicBezTo>
                    <a:pt x="0" y="48947"/>
                    <a:pt x="1904" y="39473"/>
                    <a:pt x="7619" y="30000"/>
                  </a:cubicBezTo>
                  <a:cubicBezTo>
                    <a:pt x="13333" y="20526"/>
                    <a:pt x="20000" y="12631"/>
                    <a:pt x="29523" y="7894"/>
                  </a:cubicBezTo>
                  <a:cubicBezTo>
                    <a:pt x="39047" y="3157"/>
                    <a:pt x="48571" y="0"/>
                    <a:pt x="59047" y="0"/>
                  </a:cubicBezTo>
                  <a:cubicBezTo>
                    <a:pt x="70476" y="0"/>
                    <a:pt x="80952" y="3157"/>
                    <a:pt x="89523" y="7894"/>
                  </a:cubicBezTo>
                  <a:cubicBezTo>
                    <a:pt x="99047" y="12631"/>
                    <a:pt x="105714" y="20526"/>
                    <a:pt x="110476" y="30000"/>
                  </a:cubicBezTo>
                  <a:cubicBezTo>
                    <a:pt x="116190" y="39473"/>
                    <a:pt x="119047" y="48947"/>
                    <a:pt x="119047" y="60000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44" name="Shape 4644"/>
            <p:cNvCxnSpPr/>
            <p:nvPr/>
          </p:nvCxnSpPr>
          <p:spPr>
            <a:xfrm>
              <a:off x="9719701" y="4518235"/>
              <a:ext cx="257700" cy="264000"/>
            </a:xfrm>
            <a:prstGeom prst="straightConnector1">
              <a:avLst/>
            </a:prstGeom>
            <a:noFill/>
            <a:ln w="38100" cap="rnd" cmpd="sng">
              <a:solidFill>
                <a:schemeClr val="accent4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4645" name="Shape 4645"/>
            <p:cNvSpPr/>
            <p:nvPr/>
          </p:nvSpPr>
          <p:spPr>
            <a:xfrm>
              <a:off x="9832948" y="4480486"/>
              <a:ext cx="182400" cy="182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679" y="8076"/>
                  </a:moveTo>
                  <a:cubicBezTo>
                    <a:pt x="114339" y="13846"/>
                    <a:pt x="117735" y="21923"/>
                    <a:pt x="117735" y="31153"/>
                  </a:cubicBezTo>
                  <a:cubicBezTo>
                    <a:pt x="118867" y="41538"/>
                    <a:pt x="115471" y="49615"/>
                    <a:pt x="109811" y="60000"/>
                  </a:cubicBezTo>
                  <a:cubicBezTo>
                    <a:pt x="105283" y="71538"/>
                    <a:pt x="98490" y="80769"/>
                    <a:pt x="89433" y="90000"/>
                  </a:cubicBezTo>
                  <a:cubicBezTo>
                    <a:pt x="80377" y="99230"/>
                    <a:pt x="71320" y="107307"/>
                    <a:pt x="60000" y="111923"/>
                  </a:cubicBezTo>
                  <a:cubicBezTo>
                    <a:pt x="49811" y="117692"/>
                    <a:pt x="39622" y="118846"/>
                    <a:pt x="30566" y="118846"/>
                  </a:cubicBezTo>
                  <a:cubicBezTo>
                    <a:pt x="21509" y="118846"/>
                    <a:pt x="14716" y="116538"/>
                    <a:pt x="9056" y="110769"/>
                  </a:cubicBezTo>
                  <a:cubicBezTo>
                    <a:pt x="3396" y="106153"/>
                    <a:pt x="1132" y="98076"/>
                    <a:pt x="1132" y="87692"/>
                  </a:cubicBezTo>
                  <a:cubicBezTo>
                    <a:pt x="0" y="78461"/>
                    <a:pt x="2264" y="69230"/>
                    <a:pt x="7924" y="57692"/>
                  </a:cubicBezTo>
                  <a:cubicBezTo>
                    <a:pt x="13584" y="47307"/>
                    <a:pt x="19245" y="38076"/>
                    <a:pt x="28301" y="28846"/>
                  </a:cubicBezTo>
                  <a:cubicBezTo>
                    <a:pt x="38490" y="19615"/>
                    <a:pt x="47547" y="12692"/>
                    <a:pt x="57735" y="6923"/>
                  </a:cubicBezTo>
                  <a:cubicBezTo>
                    <a:pt x="69056" y="2307"/>
                    <a:pt x="78113" y="0"/>
                    <a:pt x="87169" y="0"/>
                  </a:cubicBezTo>
                  <a:cubicBezTo>
                    <a:pt x="96226" y="0"/>
                    <a:pt x="103018" y="2307"/>
                    <a:pt x="108679" y="8076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46" name="Shape 4646"/>
            <p:cNvCxnSpPr/>
            <p:nvPr/>
          </p:nvCxnSpPr>
          <p:spPr>
            <a:xfrm flipH="1">
              <a:off x="8040094" y="3184436"/>
              <a:ext cx="276600" cy="257700"/>
            </a:xfrm>
            <a:prstGeom prst="straightConnector1">
              <a:avLst/>
            </a:prstGeom>
            <a:noFill/>
            <a:ln w="38100" cap="rnd" cmpd="sng">
              <a:solidFill>
                <a:schemeClr val="accent4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4647" name="Shape 4647"/>
            <p:cNvSpPr/>
            <p:nvPr/>
          </p:nvSpPr>
          <p:spPr>
            <a:xfrm>
              <a:off x="8162672" y="3300947"/>
              <a:ext cx="182400" cy="182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0000" y="28571"/>
                  </a:moveTo>
                  <a:cubicBezTo>
                    <a:pt x="99230" y="37714"/>
                    <a:pt x="107307" y="48000"/>
                    <a:pt x="111923" y="58285"/>
                  </a:cubicBezTo>
                  <a:cubicBezTo>
                    <a:pt x="117692" y="69714"/>
                    <a:pt x="118846" y="77714"/>
                    <a:pt x="118846" y="88000"/>
                  </a:cubicBezTo>
                  <a:cubicBezTo>
                    <a:pt x="118846" y="97142"/>
                    <a:pt x="116538" y="104000"/>
                    <a:pt x="110769" y="109714"/>
                  </a:cubicBezTo>
                  <a:cubicBezTo>
                    <a:pt x="105000" y="115428"/>
                    <a:pt x="98076" y="117714"/>
                    <a:pt x="88846" y="117714"/>
                  </a:cubicBezTo>
                  <a:cubicBezTo>
                    <a:pt x="78461" y="118857"/>
                    <a:pt x="70384" y="116571"/>
                    <a:pt x="58846" y="110857"/>
                  </a:cubicBezTo>
                  <a:cubicBezTo>
                    <a:pt x="48461" y="105142"/>
                    <a:pt x="38076" y="99428"/>
                    <a:pt x="28846" y="89142"/>
                  </a:cubicBezTo>
                  <a:cubicBezTo>
                    <a:pt x="19615" y="80000"/>
                    <a:pt x="12692" y="72000"/>
                    <a:pt x="6923" y="60571"/>
                  </a:cubicBezTo>
                  <a:cubicBezTo>
                    <a:pt x="2307" y="50285"/>
                    <a:pt x="0" y="40000"/>
                    <a:pt x="0" y="30857"/>
                  </a:cubicBezTo>
                  <a:cubicBezTo>
                    <a:pt x="0" y="21714"/>
                    <a:pt x="3461" y="14857"/>
                    <a:pt x="8076" y="9142"/>
                  </a:cubicBezTo>
                  <a:cubicBezTo>
                    <a:pt x="13846" y="3428"/>
                    <a:pt x="20769" y="0"/>
                    <a:pt x="31153" y="0"/>
                  </a:cubicBezTo>
                  <a:cubicBezTo>
                    <a:pt x="40384" y="0"/>
                    <a:pt x="50769" y="3428"/>
                    <a:pt x="61153" y="8000"/>
                  </a:cubicBezTo>
                  <a:cubicBezTo>
                    <a:pt x="72692" y="13714"/>
                    <a:pt x="80769" y="19428"/>
                    <a:pt x="90000" y="28571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8" name="Shape 4648"/>
            <p:cNvSpPr/>
            <p:nvPr/>
          </p:nvSpPr>
          <p:spPr>
            <a:xfrm>
              <a:off x="8005149" y="3149712"/>
              <a:ext cx="182400" cy="1823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0285" y="28846"/>
                  </a:moveTo>
                  <a:cubicBezTo>
                    <a:pt x="99428" y="38076"/>
                    <a:pt x="106285" y="47307"/>
                    <a:pt x="110857" y="57692"/>
                  </a:cubicBezTo>
                  <a:cubicBezTo>
                    <a:pt x="116571" y="69230"/>
                    <a:pt x="118857" y="78461"/>
                    <a:pt x="118857" y="87692"/>
                  </a:cubicBezTo>
                  <a:cubicBezTo>
                    <a:pt x="117714" y="98076"/>
                    <a:pt x="115428" y="105000"/>
                    <a:pt x="109714" y="110769"/>
                  </a:cubicBezTo>
                  <a:cubicBezTo>
                    <a:pt x="104000" y="116538"/>
                    <a:pt x="97142" y="118846"/>
                    <a:pt x="88000" y="118846"/>
                  </a:cubicBezTo>
                  <a:cubicBezTo>
                    <a:pt x="78857" y="118846"/>
                    <a:pt x="69714" y="117692"/>
                    <a:pt x="58285" y="111923"/>
                  </a:cubicBezTo>
                  <a:cubicBezTo>
                    <a:pt x="48000" y="107307"/>
                    <a:pt x="37714" y="99230"/>
                    <a:pt x="28571" y="90000"/>
                  </a:cubicBezTo>
                  <a:cubicBezTo>
                    <a:pt x="19428" y="80769"/>
                    <a:pt x="13714" y="71538"/>
                    <a:pt x="8000" y="60000"/>
                  </a:cubicBezTo>
                  <a:cubicBezTo>
                    <a:pt x="3428" y="49615"/>
                    <a:pt x="0" y="40384"/>
                    <a:pt x="0" y="31153"/>
                  </a:cubicBezTo>
                  <a:cubicBezTo>
                    <a:pt x="1142" y="20769"/>
                    <a:pt x="3428" y="13846"/>
                    <a:pt x="9142" y="8076"/>
                  </a:cubicBezTo>
                  <a:cubicBezTo>
                    <a:pt x="14857" y="2307"/>
                    <a:pt x="21714" y="0"/>
                    <a:pt x="30857" y="0"/>
                  </a:cubicBezTo>
                  <a:cubicBezTo>
                    <a:pt x="40000" y="0"/>
                    <a:pt x="50285" y="2307"/>
                    <a:pt x="60571" y="6923"/>
                  </a:cubicBezTo>
                  <a:cubicBezTo>
                    <a:pt x="70857" y="12692"/>
                    <a:pt x="81142" y="19615"/>
                    <a:pt x="90285" y="28846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49" name="Shape 4649"/>
            <p:cNvCxnSpPr/>
            <p:nvPr/>
          </p:nvCxnSpPr>
          <p:spPr>
            <a:xfrm rot="10800000">
              <a:off x="9134600" y="2279475"/>
              <a:ext cx="0" cy="683700"/>
            </a:xfrm>
            <a:prstGeom prst="straightConnector1">
              <a:avLst/>
            </a:prstGeom>
            <a:noFill/>
            <a:ln w="38100" cap="rnd" cmpd="sng">
              <a:solidFill>
                <a:schemeClr val="accent4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4650" name="Shape 4650"/>
            <p:cNvSpPr/>
            <p:nvPr/>
          </p:nvSpPr>
          <p:spPr>
            <a:xfrm>
              <a:off x="9134589" y="3832807"/>
              <a:ext cx="6300" cy="12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60000"/>
                  </a:moveTo>
                  <a:cubicBezTo>
                    <a:pt x="80000" y="80000"/>
                    <a:pt x="80000" y="80000"/>
                    <a:pt x="80000" y="80000"/>
                  </a:cubicBezTo>
                  <a:cubicBezTo>
                    <a:pt x="60000" y="100000"/>
                    <a:pt x="60000" y="100000"/>
                    <a:pt x="60000" y="100000"/>
                  </a:cubicBezTo>
                  <a:cubicBezTo>
                    <a:pt x="40000" y="100000"/>
                    <a:pt x="40000" y="100000"/>
                    <a:pt x="40000" y="100000"/>
                  </a:cubicBezTo>
                  <a:cubicBezTo>
                    <a:pt x="20000" y="100000"/>
                    <a:pt x="20000" y="100000"/>
                    <a:pt x="20000" y="100000"/>
                  </a:cubicBezTo>
                  <a:cubicBezTo>
                    <a:pt x="0" y="100000"/>
                    <a:pt x="0" y="100000"/>
                    <a:pt x="0" y="80000"/>
                  </a:cubicBezTo>
                  <a:cubicBezTo>
                    <a:pt x="0" y="80000"/>
                    <a:pt x="0" y="80000"/>
                    <a:pt x="0" y="60000"/>
                  </a:cubicBezTo>
                  <a:cubicBezTo>
                    <a:pt x="0" y="60000"/>
                    <a:pt x="0" y="60000"/>
                    <a:pt x="0" y="40000"/>
                  </a:cubicBezTo>
                  <a:cubicBezTo>
                    <a:pt x="0" y="40000"/>
                    <a:pt x="0" y="40000"/>
                    <a:pt x="20000" y="20000"/>
                  </a:cubicBezTo>
                  <a:cubicBezTo>
                    <a:pt x="20000" y="20000"/>
                    <a:pt x="20000" y="20000"/>
                    <a:pt x="40000" y="20000"/>
                  </a:cubicBezTo>
                  <a:cubicBezTo>
                    <a:pt x="40000" y="20000"/>
                    <a:pt x="60000" y="0"/>
                    <a:pt x="60000" y="20000"/>
                  </a:cubicBezTo>
                  <a:cubicBezTo>
                    <a:pt x="80000" y="40000"/>
                    <a:pt x="80000" y="20000"/>
                    <a:pt x="80000" y="40000"/>
                  </a:cubicBezTo>
                  <a:cubicBezTo>
                    <a:pt x="100000" y="60000"/>
                    <a:pt x="80000" y="60000"/>
                    <a:pt x="80000" y="60000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51" name="Shape 4651"/>
          <p:cNvGrpSpPr/>
          <p:nvPr/>
        </p:nvGrpSpPr>
        <p:grpSpPr>
          <a:xfrm>
            <a:off x="8939236" y="1506345"/>
            <a:ext cx="2009053" cy="2009053"/>
            <a:chOff x="8508205" y="10263187"/>
            <a:chExt cx="1140600" cy="1140600"/>
          </a:xfrm>
        </p:grpSpPr>
        <p:sp>
          <p:nvSpPr>
            <p:cNvPr id="4652" name="Shape 4652"/>
            <p:cNvSpPr/>
            <p:nvPr/>
          </p:nvSpPr>
          <p:spPr>
            <a:xfrm>
              <a:off x="9046368" y="10937080"/>
              <a:ext cx="66600" cy="66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cubicBezTo>
                    <a:pt x="92941" y="0"/>
                    <a:pt x="118823" y="27058"/>
                    <a:pt x="118823" y="60000"/>
                  </a:cubicBezTo>
                  <a:cubicBezTo>
                    <a:pt x="118823" y="92941"/>
                    <a:pt x="92941" y="118823"/>
                    <a:pt x="60000" y="118823"/>
                  </a:cubicBezTo>
                  <a:cubicBezTo>
                    <a:pt x="27058" y="118823"/>
                    <a:pt x="0" y="92941"/>
                    <a:pt x="0" y="60000"/>
                  </a:cubicBezTo>
                  <a:cubicBezTo>
                    <a:pt x="0" y="27058"/>
                    <a:pt x="27058" y="0"/>
                    <a:pt x="60000" y="0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3" name="Shape 4653"/>
            <p:cNvSpPr/>
            <p:nvPr/>
          </p:nvSpPr>
          <p:spPr>
            <a:xfrm>
              <a:off x="9046368" y="10937080"/>
              <a:ext cx="66600" cy="66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cubicBezTo>
                    <a:pt x="92941" y="0"/>
                    <a:pt x="118823" y="27058"/>
                    <a:pt x="118823" y="60000"/>
                  </a:cubicBezTo>
                  <a:cubicBezTo>
                    <a:pt x="118823" y="92941"/>
                    <a:pt x="92941" y="118823"/>
                    <a:pt x="60000" y="118823"/>
                  </a:cubicBezTo>
                  <a:cubicBezTo>
                    <a:pt x="27058" y="118823"/>
                    <a:pt x="0" y="92941"/>
                    <a:pt x="0" y="60000"/>
                  </a:cubicBezTo>
                  <a:cubicBezTo>
                    <a:pt x="0" y="27058"/>
                    <a:pt x="27058" y="0"/>
                    <a:pt x="60000" y="0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4" name="Shape 4654"/>
            <p:cNvSpPr/>
            <p:nvPr/>
          </p:nvSpPr>
          <p:spPr>
            <a:xfrm>
              <a:off x="9046368" y="10937080"/>
              <a:ext cx="66600" cy="66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cubicBezTo>
                    <a:pt x="92941" y="0"/>
                    <a:pt x="118823" y="27058"/>
                    <a:pt x="118823" y="60000"/>
                  </a:cubicBezTo>
                  <a:cubicBezTo>
                    <a:pt x="118823" y="92941"/>
                    <a:pt x="92941" y="118823"/>
                    <a:pt x="60000" y="118823"/>
                  </a:cubicBezTo>
                  <a:cubicBezTo>
                    <a:pt x="27058" y="118823"/>
                    <a:pt x="0" y="92941"/>
                    <a:pt x="0" y="60000"/>
                  </a:cubicBezTo>
                  <a:cubicBezTo>
                    <a:pt x="0" y="27058"/>
                    <a:pt x="27058" y="0"/>
                    <a:pt x="60000" y="0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5" name="Shape 4655"/>
            <p:cNvSpPr/>
            <p:nvPr/>
          </p:nvSpPr>
          <p:spPr>
            <a:xfrm>
              <a:off x="9046368" y="10937080"/>
              <a:ext cx="66600" cy="66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cubicBezTo>
                    <a:pt x="92941" y="0"/>
                    <a:pt x="118823" y="27058"/>
                    <a:pt x="118823" y="60000"/>
                  </a:cubicBezTo>
                  <a:cubicBezTo>
                    <a:pt x="118823" y="92941"/>
                    <a:pt x="92941" y="118823"/>
                    <a:pt x="60000" y="118823"/>
                  </a:cubicBezTo>
                  <a:cubicBezTo>
                    <a:pt x="27058" y="118823"/>
                    <a:pt x="0" y="92941"/>
                    <a:pt x="0" y="60000"/>
                  </a:cubicBezTo>
                  <a:cubicBezTo>
                    <a:pt x="0" y="27058"/>
                    <a:pt x="27058" y="0"/>
                    <a:pt x="60000" y="0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6" name="Shape 4656"/>
            <p:cNvSpPr/>
            <p:nvPr/>
          </p:nvSpPr>
          <p:spPr>
            <a:xfrm>
              <a:off x="8508205" y="10263187"/>
              <a:ext cx="1140600" cy="1140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cubicBezTo>
                    <a:pt x="93020" y="0"/>
                    <a:pt x="119931" y="26857"/>
                    <a:pt x="119931" y="59965"/>
                  </a:cubicBezTo>
                  <a:cubicBezTo>
                    <a:pt x="119931" y="93142"/>
                    <a:pt x="93089" y="119931"/>
                    <a:pt x="60000" y="119931"/>
                  </a:cubicBezTo>
                  <a:cubicBezTo>
                    <a:pt x="44073" y="119931"/>
                    <a:pt x="29656" y="113680"/>
                    <a:pt x="18947" y="103651"/>
                  </a:cubicBezTo>
                  <a:cubicBezTo>
                    <a:pt x="7276" y="92730"/>
                    <a:pt x="0" y="77137"/>
                    <a:pt x="0" y="59965"/>
                  </a:cubicBezTo>
                  <a:cubicBezTo>
                    <a:pt x="0" y="42724"/>
                    <a:pt x="7345" y="27200"/>
                    <a:pt x="18947" y="16210"/>
                  </a:cubicBezTo>
                  <a:cubicBezTo>
                    <a:pt x="29656" y="6113"/>
                    <a:pt x="44073" y="0"/>
                    <a:pt x="60000" y="0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7" name="Shape 4657"/>
            <p:cNvSpPr/>
            <p:nvPr/>
          </p:nvSpPr>
          <p:spPr>
            <a:xfrm>
              <a:off x="9005887" y="10896600"/>
              <a:ext cx="147600" cy="257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9339" y="64450"/>
                  </a:moveTo>
                  <a:lnTo>
                    <a:pt x="89339" y="102506"/>
                  </a:lnTo>
                  <a:cubicBezTo>
                    <a:pt x="89339" y="112020"/>
                    <a:pt x="76651" y="119693"/>
                    <a:pt x="59735" y="119693"/>
                  </a:cubicBezTo>
                  <a:cubicBezTo>
                    <a:pt x="43876" y="119693"/>
                    <a:pt x="30132" y="112327"/>
                    <a:pt x="30132" y="102506"/>
                  </a:cubicBezTo>
                  <a:lnTo>
                    <a:pt x="30132" y="64450"/>
                  </a:lnTo>
                  <a:cubicBezTo>
                    <a:pt x="12158" y="58312"/>
                    <a:pt x="0" y="47263"/>
                    <a:pt x="0" y="34373"/>
                  </a:cubicBezTo>
                  <a:cubicBezTo>
                    <a:pt x="0" y="15038"/>
                    <a:pt x="26960" y="0"/>
                    <a:pt x="59207" y="0"/>
                  </a:cubicBezTo>
                  <a:cubicBezTo>
                    <a:pt x="91982" y="0"/>
                    <a:pt x="118414" y="15345"/>
                    <a:pt x="118414" y="34373"/>
                  </a:cubicBezTo>
                  <a:cubicBezTo>
                    <a:pt x="119471" y="47263"/>
                    <a:pt x="107841" y="58312"/>
                    <a:pt x="89339" y="64450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8" name="Shape 4658"/>
            <p:cNvSpPr/>
            <p:nvPr/>
          </p:nvSpPr>
          <p:spPr>
            <a:xfrm>
              <a:off x="9046368" y="10646567"/>
              <a:ext cx="440400" cy="64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147" y="101818"/>
                  </a:moveTo>
                  <a:cubicBezTo>
                    <a:pt x="115542" y="112727"/>
                    <a:pt x="113224" y="118787"/>
                    <a:pt x="110906" y="118787"/>
                  </a:cubicBezTo>
                  <a:lnTo>
                    <a:pt x="8736" y="118787"/>
                  </a:lnTo>
                  <a:cubicBezTo>
                    <a:pt x="4101" y="118787"/>
                    <a:pt x="0" y="92121"/>
                    <a:pt x="0" y="59393"/>
                  </a:cubicBezTo>
                  <a:cubicBezTo>
                    <a:pt x="0" y="42424"/>
                    <a:pt x="891" y="27878"/>
                    <a:pt x="2496" y="16969"/>
                  </a:cubicBezTo>
                  <a:cubicBezTo>
                    <a:pt x="4101" y="7272"/>
                    <a:pt x="6240" y="0"/>
                    <a:pt x="8558" y="0"/>
                  </a:cubicBezTo>
                  <a:lnTo>
                    <a:pt x="110728" y="0"/>
                  </a:lnTo>
                  <a:cubicBezTo>
                    <a:pt x="115542" y="0"/>
                    <a:pt x="119643" y="27878"/>
                    <a:pt x="119643" y="60606"/>
                  </a:cubicBezTo>
                  <a:cubicBezTo>
                    <a:pt x="119821" y="76363"/>
                    <a:pt x="118751" y="92121"/>
                    <a:pt x="117147" y="101818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9" name="Shape 4659"/>
            <p:cNvSpPr/>
            <p:nvPr/>
          </p:nvSpPr>
          <p:spPr>
            <a:xfrm>
              <a:off x="9046368" y="10937080"/>
              <a:ext cx="66600" cy="66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cubicBezTo>
                    <a:pt x="92941" y="0"/>
                    <a:pt x="118823" y="27058"/>
                    <a:pt x="118823" y="60000"/>
                  </a:cubicBezTo>
                  <a:cubicBezTo>
                    <a:pt x="118823" y="92941"/>
                    <a:pt x="92941" y="118823"/>
                    <a:pt x="60000" y="118823"/>
                  </a:cubicBezTo>
                  <a:cubicBezTo>
                    <a:pt x="27058" y="118823"/>
                    <a:pt x="0" y="92941"/>
                    <a:pt x="0" y="60000"/>
                  </a:cubicBezTo>
                  <a:cubicBezTo>
                    <a:pt x="0" y="27058"/>
                    <a:pt x="27058" y="0"/>
                    <a:pt x="60000" y="0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0" name="Shape 4660"/>
            <p:cNvSpPr/>
            <p:nvPr/>
          </p:nvSpPr>
          <p:spPr>
            <a:xfrm>
              <a:off x="9046368" y="10937080"/>
              <a:ext cx="66600" cy="66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cubicBezTo>
                    <a:pt x="92941" y="0"/>
                    <a:pt x="118823" y="27058"/>
                    <a:pt x="118823" y="60000"/>
                  </a:cubicBezTo>
                  <a:cubicBezTo>
                    <a:pt x="118823" y="92941"/>
                    <a:pt x="92941" y="118823"/>
                    <a:pt x="60000" y="118823"/>
                  </a:cubicBezTo>
                  <a:cubicBezTo>
                    <a:pt x="27058" y="118823"/>
                    <a:pt x="0" y="92941"/>
                    <a:pt x="0" y="60000"/>
                  </a:cubicBezTo>
                  <a:cubicBezTo>
                    <a:pt x="0" y="27058"/>
                    <a:pt x="27058" y="0"/>
                    <a:pt x="60000" y="0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1" name="Shape 4661"/>
            <p:cNvSpPr/>
            <p:nvPr/>
          </p:nvSpPr>
          <p:spPr>
            <a:xfrm>
              <a:off x="9046368" y="10937080"/>
              <a:ext cx="66600" cy="66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cubicBezTo>
                    <a:pt x="92941" y="0"/>
                    <a:pt x="118823" y="27058"/>
                    <a:pt x="118823" y="60000"/>
                  </a:cubicBezTo>
                  <a:cubicBezTo>
                    <a:pt x="118823" y="92941"/>
                    <a:pt x="92941" y="118823"/>
                    <a:pt x="60000" y="118823"/>
                  </a:cubicBezTo>
                  <a:cubicBezTo>
                    <a:pt x="27058" y="118823"/>
                    <a:pt x="0" y="92941"/>
                    <a:pt x="0" y="60000"/>
                  </a:cubicBezTo>
                  <a:cubicBezTo>
                    <a:pt x="0" y="27058"/>
                    <a:pt x="27058" y="0"/>
                    <a:pt x="60000" y="0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62" name="Shape 4662"/>
            <p:cNvCxnSpPr/>
            <p:nvPr/>
          </p:nvCxnSpPr>
          <p:spPr>
            <a:xfrm>
              <a:off x="8689180" y="10417967"/>
              <a:ext cx="2400" cy="828600"/>
            </a:xfrm>
            <a:prstGeom prst="straightConnector1">
              <a:avLst/>
            </a:prstGeom>
            <a:noFill/>
            <a:ln w="38100" cap="rnd" cmpd="sng">
              <a:solidFill>
                <a:schemeClr val="accent4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4663" name="Shape 4663"/>
            <p:cNvSpPr/>
            <p:nvPr/>
          </p:nvSpPr>
          <p:spPr>
            <a:xfrm>
              <a:off x="9046368" y="10937080"/>
              <a:ext cx="66600" cy="66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823" y="60000"/>
                  </a:moveTo>
                  <a:cubicBezTo>
                    <a:pt x="118823" y="92941"/>
                    <a:pt x="91764" y="118823"/>
                    <a:pt x="58823" y="118823"/>
                  </a:cubicBezTo>
                  <a:cubicBezTo>
                    <a:pt x="25882" y="118823"/>
                    <a:pt x="0" y="92941"/>
                    <a:pt x="0" y="60000"/>
                  </a:cubicBezTo>
                  <a:cubicBezTo>
                    <a:pt x="0" y="27058"/>
                    <a:pt x="25882" y="0"/>
                    <a:pt x="58823" y="0"/>
                  </a:cubicBezTo>
                  <a:cubicBezTo>
                    <a:pt x="94117" y="0"/>
                    <a:pt x="118823" y="27058"/>
                    <a:pt x="118823" y="60000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4" name="Shape 4664"/>
            <p:cNvSpPr/>
            <p:nvPr/>
          </p:nvSpPr>
          <p:spPr>
            <a:xfrm>
              <a:off x="8932068" y="10470355"/>
              <a:ext cx="295200" cy="762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471" y="27628"/>
                  </a:moveTo>
                  <a:cubicBezTo>
                    <a:pt x="56035" y="27628"/>
                    <a:pt x="52863" y="28247"/>
                    <a:pt x="50220" y="29175"/>
                  </a:cubicBezTo>
                  <a:cubicBezTo>
                    <a:pt x="47841" y="30103"/>
                    <a:pt x="46519" y="31340"/>
                    <a:pt x="46519" y="32783"/>
                  </a:cubicBezTo>
                  <a:cubicBezTo>
                    <a:pt x="46519" y="35567"/>
                    <a:pt x="52334" y="37835"/>
                    <a:pt x="59471" y="37835"/>
                  </a:cubicBezTo>
                  <a:lnTo>
                    <a:pt x="119735" y="37835"/>
                  </a:lnTo>
                  <a:lnTo>
                    <a:pt x="119735" y="96597"/>
                  </a:lnTo>
                  <a:cubicBezTo>
                    <a:pt x="119735" y="109484"/>
                    <a:pt x="92775" y="119896"/>
                    <a:pt x="59735" y="119896"/>
                  </a:cubicBezTo>
                  <a:cubicBezTo>
                    <a:pt x="26960" y="119896"/>
                    <a:pt x="0" y="109484"/>
                    <a:pt x="0" y="96597"/>
                  </a:cubicBezTo>
                  <a:lnTo>
                    <a:pt x="0" y="23298"/>
                  </a:lnTo>
                  <a:cubicBezTo>
                    <a:pt x="0" y="10515"/>
                    <a:pt x="26960" y="0"/>
                    <a:pt x="59735" y="0"/>
                  </a:cubicBezTo>
                  <a:cubicBezTo>
                    <a:pt x="76387" y="0"/>
                    <a:pt x="91453" y="2680"/>
                    <a:pt x="102290" y="6907"/>
                  </a:cubicBezTo>
                  <a:cubicBezTo>
                    <a:pt x="113127" y="11134"/>
                    <a:pt x="119735" y="16907"/>
                    <a:pt x="119735" y="23298"/>
                  </a:cubicBezTo>
                  <a:lnTo>
                    <a:pt x="119735" y="27628"/>
                  </a:lnTo>
                  <a:lnTo>
                    <a:pt x="59471" y="27628"/>
                  </a:ln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5" name="Shape 4665"/>
            <p:cNvSpPr/>
            <p:nvPr/>
          </p:nvSpPr>
          <p:spPr>
            <a:xfrm>
              <a:off x="9005887" y="10896600"/>
              <a:ext cx="147600" cy="257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471" y="34373"/>
                  </a:moveTo>
                  <a:cubicBezTo>
                    <a:pt x="119471" y="47263"/>
                    <a:pt x="107841" y="58312"/>
                    <a:pt x="89339" y="64450"/>
                  </a:cubicBezTo>
                  <a:lnTo>
                    <a:pt x="89339" y="102506"/>
                  </a:lnTo>
                  <a:cubicBezTo>
                    <a:pt x="89339" y="112020"/>
                    <a:pt x="76651" y="119693"/>
                    <a:pt x="59735" y="119693"/>
                  </a:cubicBezTo>
                  <a:cubicBezTo>
                    <a:pt x="43876" y="119693"/>
                    <a:pt x="30132" y="112327"/>
                    <a:pt x="30132" y="102506"/>
                  </a:cubicBezTo>
                  <a:lnTo>
                    <a:pt x="30132" y="64450"/>
                  </a:lnTo>
                  <a:cubicBezTo>
                    <a:pt x="12158" y="58312"/>
                    <a:pt x="0" y="47263"/>
                    <a:pt x="0" y="34373"/>
                  </a:cubicBezTo>
                  <a:cubicBezTo>
                    <a:pt x="0" y="15038"/>
                    <a:pt x="26960" y="0"/>
                    <a:pt x="59207" y="0"/>
                  </a:cubicBezTo>
                  <a:cubicBezTo>
                    <a:pt x="91982" y="0"/>
                    <a:pt x="119471" y="15038"/>
                    <a:pt x="119471" y="34373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6" name="Shape 4666"/>
            <p:cNvSpPr/>
            <p:nvPr/>
          </p:nvSpPr>
          <p:spPr>
            <a:xfrm>
              <a:off x="9005887" y="10606087"/>
              <a:ext cx="140400" cy="147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1121" y="85866"/>
                  </a:moveTo>
                  <a:lnTo>
                    <a:pt x="118878" y="85866"/>
                  </a:lnTo>
                  <a:cubicBezTo>
                    <a:pt x="108224" y="105600"/>
                    <a:pt x="87476" y="119466"/>
                    <a:pt x="62803" y="119466"/>
                  </a:cubicBezTo>
                  <a:cubicBezTo>
                    <a:pt x="27476" y="119466"/>
                    <a:pt x="0" y="92266"/>
                    <a:pt x="0" y="59733"/>
                  </a:cubicBezTo>
                  <a:cubicBezTo>
                    <a:pt x="0" y="26133"/>
                    <a:pt x="28037" y="0"/>
                    <a:pt x="62803" y="0"/>
                  </a:cubicBezTo>
                  <a:cubicBezTo>
                    <a:pt x="88037" y="0"/>
                    <a:pt x="108785" y="13866"/>
                    <a:pt x="119439" y="33600"/>
                  </a:cubicBezTo>
                  <a:lnTo>
                    <a:pt x="61682" y="33600"/>
                  </a:lnTo>
                  <a:cubicBezTo>
                    <a:pt x="53831" y="33600"/>
                    <a:pt x="47663" y="36800"/>
                    <a:pt x="42616" y="41066"/>
                  </a:cubicBezTo>
                  <a:cubicBezTo>
                    <a:pt x="37570" y="45866"/>
                    <a:pt x="34766" y="52800"/>
                    <a:pt x="34766" y="59733"/>
                  </a:cubicBezTo>
                  <a:cubicBezTo>
                    <a:pt x="33644" y="74133"/>
                    <a:pt x="45981" y="85866"/>
                    <a:pt x="61121" y="85866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7" name="Shape 4667"/>
            <p:cNvSpPr/>
            <p:nvPr/>
          </p:nvSpPr>
          <p:spPr>
            <a:xfrm>
              <a:off x="9005887" y="10896600"/>
              <a:ext cx="147600" cy="257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207" y="0"/>
                  </a:moveTo>
                  <a:cubicBezTo>
                    <a:pt x="91453" y="0"/>
                    <a:pt x="117885" y="15038"/>
                    <a:pt x="119471" y="34373"/>
                  </a:cubicBezTo>
                  <a:cubicBezTo>
                    <a:pt x="119471" y="47263"/>
                    <a:pt x="107312" y="58312"/>
                    <a:pt x="89339" y="64450"/>
                  </a:cubicBezTo>
                  <a:lnTo>
                    <a:pt x="89339" y="102506"/>
                  </a:lnTo>
                  <a:cubicBezTo>
                    <a:pt x="89339" y="112327"/>
                    <a:pt x="76651" y="119693"/>
                    <a:pt x="59735" y="119693"/>
                  </a:cubicBezTo>
                  <a:cubicBezTo>
                    <a:pt x="43348" y="119693"/>
                    <a:pt x="30132" y="112020"/>
                    <a:pt x="30132" y="102506"/>
                  </a:cubicBezTo>
                  <a:lnTo>
                    <a:pt x="30132" y="64450"/>
                  </a:lnTo>
                  <a:cubicBezTo>
                    <a:pt x="11629" y="58312"/>
                    <a:pt x="0" y="47263"/>
                    <a:pt x="0" y="34373"/>
                  </a:cubicBezTo>
                  <a:cubicBezTo>
                    <a:pt x="0" y="15345"/>
                    <a:pt x="25903" y="0"/>
                    <a:pt x="59207" y="0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8" name="Shape 4668"/>
            <p:cNvSpPr/>
            <p:nvPr/>
          </p:nvSpPr>
          <p:spPr>
            <a:xfrm>
              <a:off x="9046368" y="10937080"/>
              <a:ext cx="66600" cy="66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18823"/>
                  </a:moveTo>
                  <a:cubicBezTo>
                    <a:pt x="27058" y="118823"/>
                    <a:pt x="0" y="92941"/>
                    <a:pt x="0" y="60000"/>
                  </a:cubicBezTo>
                  <a:cubicBezTo>
                    <a:pt x="0" y="27058"/>
                    <a:pt x="27058" y="0"/>
                    <a:pt x="60000" y="0"/>
                  </a:cubicBezTo>
                  <a:cubicBezTo>
                    <a:pt x="92941" y="0"/>
                    <a:pt x="118823" y="27058"/>
                    <a:pt x="118823" y="60000"/>
                  </a:cubicBezTo>
                  <a:cubicBezTo>
                    <a:pt x="118823" y="92941"/>
                    <a:pt x="92941" y="118823"/>
                    <a:pt x="60000" y="118823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9" name="Shape 4669"/>
            <p:cNvSpPr/>
            <p:nvPr/>
          </p:nvSpPr>
          <p:spPr>
            <a:xfrm>
              <a:off x="9046368" y="10937080"/>
              <a:ext cx="66600" cy="66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823" y="60000"/>
                  </a:moveTo>
                  <a:cubicBezTo>
                    <a:pt x="118823" y="92941"/>
                    <a:pt x="91764" y="118823"/>
                    <a:pt x="58823" y="118823"/>
                  </a:cubicBezTo>
                  <a:cubicBezTo>
                    <a:pt x="25882" y="118823"/>
                    <a:pt x="0" y="92941"/>
                    <a:pt x="0" y="60000"/>
                  </a:cubicBezTo>
                  <a:cubicBezTo>
                    <a:pt x="0" y="27058"/>
                    <a:pt x="25882" y="0"/>
                    <a:pt x="58823" y="0"/>
                  </a:cubicBezTo>
                  <a:cubicBezTo>
                    <a:pt x="94117" y="0"/>
                    <a:pt x="118823" y="27058"/>
                    <a:pt x="118823" y="60000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0" name="Shape 4670"/>
            <p:cNvSpPr/>
            <p:nvPr/>
          </p:nvSpPr>
          <p:spPr>
            <a:xfrm>
              <a:off x="9046368" y="10937080"/>
              <a:ext cx="66600" cy="66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823" y="60000"/>
                  </a:moveTo>
                  <a:cubicBezTo>
                    <a:pt x="118823" y="92941"/>
                    <a:pt x="91764" y="118823"/>
                    <a:pt x="58823" y="118823"/>
                  </a:cubicBezTo>
                  <a:cubicBezTo>
                    <a:pt x="25882" y="118823"/>
                    <a:pt x="0" y="92941"/>
                    <a:pt x="0" y="60000"/>
                  </a:cubicBezTo>
                  <a:cubicBezTo>
                    <a:pt x="0" y="27058"/>
                    <a:pt x="25882" y="0"/>
                    <a:pt x="58823" y="0"/>
                  </a:cubicBezTo>
                  <a:cubicBezTo>
                    <a:pt x="94117" y="0"/>
                    <a:pt x="118823" y="27058"/>
                    <a:pt x="118823" y="60000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1" name="Shape 4671"/>
            <p:cNvSpPr/>
            <p:nvPr/>
          </p:nvSpPr>
          <p:spPr>
            <a:xfrm>
              <a:off x="9046368" y="10646567"/>
              <a:ext cx="438300" cy="64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21" y="60606"/>
                  </a:moveTo>
                  <a:cubicBezTo>
                    <a:pt x="119821" y="77575"/>
                    <a:pt x="118928" y="92121"/>
                    <a:pt x="117321" y="101818"/>
                  </a:cubicBezTo>
                  <a:cubicBezTo>
                    <a:pt x="115892" y="112727"/>
                    <a:pt x="113392" y="118787"/>
                    <a:pt x="111071" y="118787"/>
                  </a:cubicBezTo>
                  <a:lnTo>
                    <a:pt x="8928" y="118787"/>
                  </a:lnTo>
                  <a:cubicBezTo>
                    <a:pt x="4107" y="118787"/>
                    <a:pt x="0" y="92121"/>
                    <a:pt x="0" y="59393"/>
                  </a:cubicBezTo>
                  <a:cubicBezTo>
                    <a:pt x="0" y="42424"/>
                    <a:pt x="892" y="27878"/>
                    <a:pt x="2500" y="16969"/>
                  </a:cubicBezTo>
                  <a:cubicBezTo>
                    <a:pt x="4107" y="7272"/>
                    <a:pt x="6428" y="0"/>
                    <a:pt x="8571" y="0"/>
                  </a:cubicBezTo>
                  <a:lnTo>
                    <a:pt x="110892" y="0"/>
                  </a:lnTo>
                  <a:cubicBezTo>
                    <a:pt x="115714" y="0"/>
                    <a:pt x="119821" y="27878"/>
                    <a:pt x="119821" y="60606"/>
                  </a:cubicBezTo>
                </a:path>
              </a:pathLst>
            </a:custGeom>
            <a:noFill/>
            <a:ln w="381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33" tIns="45700" rIns="91433" bIns="45700" anchor="ctr" anchorCtr="0">
              <a:noAutofit/>
            </a:bodyPr>
            <a:lstStyle/>
            <a:p>
              <a:pPr algn="l">
                <a:lnSpc>
                  <a:spcPct val="93000"/>
                </a:lnSpc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582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Why </a:t>
            </a:r>
            <a:r>
              <a:rPr lang="en-US" dirty="0" err="1" smtClean="0">
                <a:solidFill>
                  <a:srgbClr val="0070C0"/>
                </a:solidFill>
              </a:rPr>
              <a:t>Zendesk</a:t>
            </a:r>
            <a:r>
              <a:rPr lang="en-US" dirty="0" smtClean="0">
                <a:solidFill>
                  <a:srgbClr val="0070C0"/>
                </a:solidFill>
              </a:rPr>
              <a:t> Guide?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/>
              <a:t>고객 관점 </a:t>
            </a:r>
            <a:r>
              <a:rPr lang="en-US" altLang="ko-KR" dirty="0" smtClean="0"/>
              <a:t>–</a:t>
            </a:r>
            <a:r>
              <a:rPr lang="ko-KR" altLang="en-US" dirty="0" smtClean="0"/>
              <a:t> 셀프 서비스 처리율 증가 </a:t>
            </a:r>
            <a:endParaRPr lang="en-US" altLang="ko-KR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/>
              <a:t>상담원 관점 </a:t>
            </a:r>
            <a:r>
              <a:rPr lang="en-US" altLang="ko-KR" dirty="0" smtClean="0"/>
              <a:t>–</a:t>
            </a:r>
            <a:r>
              <a:rPr lang="ko-KR" altLang="en-US" dirty="0" smtClean="0"/>
              <a:t> 신속하고 정확한 답변</a:t>
            </a:r>
            <a:r>
              <a:rPr lang="en-US" altLang="ko-KR" dirty="0" smtClean="0"/>
              <a:t>,</a:t>
            </a:r>
            <a:r>
              <a:rPr lang="ko-KR" altLang="en-US" dirty="0" smtClean="0"/>
              <a:t> 실시간 </a:t>
            </a:r>
            <a:r>
              <a:rPr lang="en-US" altLang="ko-KR" dirty="0" smtClean="0"/>
              <a:t>FAQ</a:t>
            </a:r>
            <a:r>
              <a:rPr lang="ko-KR" altLang="en-US" dirty="0" smtClean="0"/>
              <a:t> 업데이트 </a:t>
            </a:r>
            <a:endParaRPr lang="en-US" altLang="ko-KR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/>
              <a:t>관리자 관점 </a:t>
            </a:r>
            <a:r>
              <a:rPr lang="en-US" altLang="ko-KR" dirty="0" smtClean="0"/>
              <a:t>–</a:t>
            </a:r>
            <a:r>
              <a:rPr lang="ko-KR" altLang="en-US" dirty="0" smtClean="0"/>
              <a:t> 인기문서 및 인기 키워드 등 헬프셀터에 대한 </a:t>
            </a:r>
            <a:r>
              <a:rPr lang="en-US" altLang="ko-KR" dirty="0" smtClean="0"/>
              <a:t>Insights </a:t>
            </a:r>
            <a:r>
              <a:rPr lang="ko-KR" altLang="en-US" dirty="0" smtClean="0"/>
              <a:t>제공 </a:t>
            </a:r>
            <a:r>
              <a:rPr lang="en-US" altLang="ko-KR" dirty="0" smtClean="0"/>
              <a:t>(</a:t>
            </a:r>
            <a:r>
              <a:rPr lang="ko-KR" altLang="en-US" dirty="0" smtClean="0"/>
              <a:t>상담원 교육</a:t>
            </a:r>
            <a:r>
              <a:rPr lang="en-US" altLang="ko-KR" dirty="0" smtClean="0"/>
              <a:t>,</a:t>
            </a:r>
            <a:r>
              <a:rPr lang="ko-KR" altLang="en-US" dirty="0" smtClean="0"/>
              <a:t> 헬프 센터 문서 생성</a:t>
            </a:r>
            <a:r>
              <a:rPr lang="en-US" altLang="ko-KR" dirty="0" smtClean="0"/>
              <a:t>/</a:t>
            </a:r>
            <a:r>
              <a:rPr lang="ko-KR" altLang="en-US" dirty="0" smtClean="0"/>
              <a:t>보완을 통한 셀프서비스 증가 등에 활용</a:t>
            </a:r>
            <a:r>
              <a:rPr lang="en-US" altLang="ko-KR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67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1082" y="79751"/>
            <a:ext cx="78165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 smtClean="0">
                <a:solidFill>
                  <a:srgbClr val="0070C0"/>
                </a:solidFill>
              </a:rPr>
              <a:t>고객 셀프 서비스율 증가 </a:t>
            </a:r>
            <a:r>
              <a:rPr lang="en-US" altLang="ko-KR" sz="2800" dirty="0" smtClean="0">
                <a:solidFill>
                  <a:srgbClr val="0070C0"/>
                </a:solidFill>
              </a:rPr>
              <a:t>(1)</a:t>
            </a:r>
          </a:p>
          <a:p>
            <a:pPr algn="ctr"/>
            <a:r>
              <a:rPr lang="ko-KR" altLang="en-US" sz="1600" i="1" dirty="0" smtClean="0"/>
              <a:t>자주 문의 들어오는 건을 실시간으로 헬프 센터에 게시</a:t>
            </a:r>
            <a:r>
              <a:rPr lang="en-US" altLang="ko-KR" sz="1600" i="1" dirty="0" smtClean="0"/>
              <a:t>,</a:t>
            </a:r>
            <a:r>
              <a:rPr lang="ko-KR" altLang="en-US" sz="1600" i="1" dirty="0" smtClean="0"/>
              <a:t> 고객 셀프서비스 해결율 증가  </a:t>
            </a:r>
            <a:endParaRPr lang="en-US" sz="16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313" y="988420"/>
            <a:ext cx="9945889" cy="777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hape 635"/>
          <p:cNvSpPr/>
          <p:nvPr/>
        </p:nvSpPr>
        <p:spPr>
          <a:xfrm>
            <a:off x="2943015" y="4200190"/>
            <a:ext cx="4300933" cy="2034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78" y="0"/>
                </a:moveTo>
                <a:cubicBezTo>
                  <a:pt x="3361" y="0"/>
                  <a:pt x="3022" y="474"/>
                  <a:pt x="3022" y="1059"/>
                </a:cubicBezTo>
                <a:lnTo>
                  <a:pt x="3022" y="8468"/>
                </a:lnTo>
                <a:lnTo>
                  <a:pt x="0" y="10585"/>
                </a:lnTo>
                <a:lnTo>
                  <a:pt x="3022" y="12703"/>
                </a:lnTo>
                <a:lnTo>
                  <a:pt x="3022" y="20541"/>
                </a:lnTo>
                <a:cubicBezTo>
                  <a:pt x="3022" y="21126"/>
                  <a:pt x="3361" y="21600"/>
                  <a:pt x="3778" y="21600"/>
                </a:cubicBezTo>
                <a:lnTo>
                  <a:pt x="20844" y="21600"/>
                </a:lnTo>
                <a:cubicBezTo>
                  <a:pt x="21262" y="21600"/>
                  <a:pt x="21600" y="21126"/>
                  <a:pt x="21600" y="20541"/>
                </a:cubicBezTo>
                <a:lnTo>
                  <a:pt x="21600" y="1059"/>
                </a:lnTo>
                <a:cubicBezTo>
                  <a:pt x="21600" y="474"/>
                  <a:pt x="21262" y="0"/>
                  <a:pt x="20844" y="0"/>
                </a:cubicBezTo>
                <a:lnTo>
                  <a:pt x="3778" y="0"/>
                </a:lnTo>
                <a:close/>
              </a:path>
            </a:pathLst>
          </a:custGeom>
          <a:solidFill>
            <a:srgbClr val="02363C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584200">
              <a:defRPr sz="34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DIN Next Rounded LT Pro"/>
                <a:ea typeface="DIN Next Rounded LT Pro"/>
                <a:cs typeface="DIN Next Rounded LT Pro"/>
                <a:sym typeface="DIN Next Rounded LT Pro"/>
              </a:defRPr>
            </a:pPr>
            <a:r>
              <a:rPr lang="ko-KR" altLang="en-US" sz="2400" dirty="0" smtClean="0"/>
              <a:t>        제목에 단어 입력시</a:t>
            </a:r>
            <a:r>
              <a:rPr lang="en-US" altLang="ko-KR" sz="2400" dirty="0" smtClean="0"/>
              <a:t>,</a:t>
            </a:r>
            <a:endParaRPr lang="ko-KR" altLang="en-US" sz="2400" dirty="0"/>
          </a:p>
          <a:p>
            <a:pPr defTabSz="584200">
              <a:defRPr sz="34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DIN Next Rounded LT Pro"/>
                <a:ea typeface="DIN Next Rounded LT Pro"/>
                <a:cs typeface="DIN Next Rounded LT Pro"/>
                <a:sym typeface="DIN Next Rounded LT Pro"/>
              </a:defRPr>
            </a:pPr>
            <a:r>
              <a:rPr lang="ko-KR" altLang="en-US" sz="2400" dirty="0" smtClean="0"/>
              <a:t>       </a:t>
            </a:r>
            <a:r>
              <a:rPr lang="en-US" altLang="ko-KR" sz="2400" dirty="0" smtClean="0"/>
              <a:t>Knowledge Base</a:t>
            </a:r>
            <a:r>
              <a:rPr lang="ko-KR" altLang="en-US" sz="2400" dirty="0" smtClean="0"/>
              <a:t>에서 </a:t>
            </a:r>
          </a:p>
          <a:p>
            <a:pPr defTabSz="584200">
              <a:defRPr sz="34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DIN Next Rounded LT Pro"/>
                <a:ea typeface="DIN Next Rounded LT Pro"/>
                <a:cs typeface="DIN Next Rounded LT Pro"/>
                <a:sym typeface="DIN Next Rounded LT Pro"/>
              </a:defRPr>
            </a:pPr>
            <a:r>
              <a:rPr lang="ko-KR" altLang="en-US" sz="2400" dirty="0" smtClean="0"/>
              <a:t>        관련 글들을 추천해 주어 </a:t>
            </a:r>
          </a:p>
          <a:p>
            <a:pPr defTabSz="584200">
              <a:defRPr sz="34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DIN Next Rounded LT Pro"/>
                <a:ea typeface="DIN Next Rounded LT Pro"/>
                <a:cs typeface="DIN Next Rounded LT Pro"/>
                <a:sym typeface="DIN Next Rounded LT Pro"/>
              </a:defRPr>
            </a:pPr>
            <a:r>
              <a:rPr lang="ko-KR" altLang="en-US" sz="2400" dirty="0" smtClean="0"/>
              <a:t>       꼭 필요한 경우만 문의 </a:t>
            </a:r>
          </a:p>
        </p:txBody>
      </p:sp>
    </p:spTree>
    <p:extLst>
      <p:ext uri="{BB962C8B-B14F-4D97-AF65-F5344CB8AC3E}">
        <p14:creationId xmlns:p14="http://schemas.microsoft.com/office/powerpoint/2010/main" val="1097371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61" y="592665"/>
            <a:ext cx="11645572" cy="57032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667" y="4140432"/>
            <a:ext cx="2709333" cy="2717568"/>
          </a:xfrm>
          <a:prstGeom prst="rect">
            <a:avLst/>
          </a:prstGeom>
        </p:spPr>
      </p:pic>
      <p:sp>
        <p:nvSpPr>
          <p:cNvPr id="5" name="Heptagon 4"/>
          <p:cNvSpPr/>
          <p:nvPr/>
        </p:nvSpPr>
        <p:spPr>
          <a:xfrm>
            <a:off x="3251201" y="2387599"/>
            <a:ext cx="795866" cy="677334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1</a:t>
            </a:r>
            <a:endParaRPr lang="en-US"/>
          </a:p>
        </p:txBody>
      </p:sp>
      <p:sp>
        <p:nvSpPr>
          <p:cNvPr id="6" name="Heptagon 5"/>
          <p:cNvSpPr/>
          <p:nvPr/>
        </p:nvSpPr>
        <p:spPr>
          <a:xfrm>
            <a:off x="9364134" y="3801765"/>
            <a:ext cx="795866" cy="677334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91235" y="79751"/>
            <a:ext cx="52962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 smtClean="0">
                <a:solidFill>
                  <a:srgbClr val="0070C0"/>
                </a:solidFill>
              </a:rPr>
              <a:t>고객 셀프 서비스율 증가 </a:t>
            </a:r>
            <a:r>
              <a:rPr lang="en-US" altLang="ko-KR" sz="2800" dirty="0" smtClean="0">
                <a:solidFill>
                  <a:srgbClr val="0070C0"/>
                </a:solidFill>
              </a:rPr>
              <a:t>(2)</a:t>
            </a:r>
          </a:p>
          <a:p>
            <a:pPr algn="ctr"/>
            <a:r>
              <a:rPr lang="ko-KR" altLang="en-US" sz="1600" i="1" dirty="0" smtClean="0"/>
              <a:t>인기 문서 추천</a:t>
            </a:r>
            <a:r>
              <a:rPr lang="en-US" altLang="ko-KR" sz="1600" i="1" dirty="0" smtClean="0"/>
              <a:t>,</a:t>
            </a:r>
            <a:r>
              <a:rPr lang="ko-KR" altLang="en-US" sz="1600" i="1" dirty="0" smtClean="0"/>
              <a:t> 위젯을 통해 </a:t>
            </a:r>
            <a:r>
              <a:rPr lang="en-US" altLang="ko-KR" sz="1600" i="1" dirty="0" smtClean="0"/>
              <a:t>FAQ </a:t>
            </a:r>
            <a:r>
              <a:rPr lang="ko-KR" altLang="en-US" sz="1600" i="1" dirty="0" smtClean="0"/>
              <a:t>검색후 실시간 채팅 유도</a:t>
            </a:r>
            <a:endParaRPr lang="en-US" sz="1600" i="1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4202851" y="4999197"/>
            <a:ext cx="3756992" cy="1577737"/>
          </a:xfrm>
          <a:prstGeom prst="wedgeRoundRectCallout">
            <a:avLst>
              <a:gd name="adj1" fmla="val 95099"/>
              <a:gd name="adj2" fmla="val 21410"/>
              <a:gd name="adj3" fmla="val 16667"/>
            </a:avLst>
          </a:prstGeom>
          <a:solidFill>
            <a:srgbClr val="02363C"/>
          </a:solidFill>
          <a:ln w="25400" cap="flat">
            <a:noFill/>
            <a:prstDash val="solid"/>
            <a:miter lim="400000"/>
          </a:ln>
          <a:effectLst>
            <a:glow rad="127000">
              <a:srgbClr val="02363C"/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ko-KR" altLang="en-US" sz="2800" smtClean="0">
                <a:solidFill>
                  <a:schemeClr val="bg1"/>
                </a:solidFill>
              </a:rPr>
              <a:t>셀프서비스를 </a:t>
            </a:r>
            <a:r>
              <a:rPr lang="ko-KR" altLang="en-US" sz="2800" dirty="0">
                <a:solidFill>
                  <a:schemeClr val="bg1"/>
                </a:solidFill>
              </a:rPr>
              <a:t>위해</a:t>
            </a:r>
          </a:p>
          <a:p>
            <a:r>
              <a:rPr lang="ko-KR" altLang="en-US" sz="2800" dirty="0">
                <a:solidFill>
                  <a:schemeClr val="bg1"/>
                </a:solidFill>
              </a:rPr>
              <a:t>먼저 </a:t>
            </a:r>
            <a:r>
              <a:rPr lang="en-US" altLang="ko-KR" sz="2800" dirty="0">
                <a:solidFill>
                  <a:schemeClr val="bg1"/>
                </a:solidFill>
              </a:rPr>
              <a:t>FAQ </a:t>
            </a:r>
            <a:r>
              <a:rPr lang="ko-KR" altLang="en-US" sz="2800" dirty="0">
                <a:solidFill>
                  <a:schemeClr val="bg1"/>
                </a:solidFill>
              </a:rPr>
              <a:t>검색후</a:t>
            </a:r>
            <a:r>
              <a:rPr lang="en-US" altLang="ko-KR" sz="2800" dirty="0">
                <a:solidFill>
                  <a:schemeClr val="bg1"/>
                </a:solidFill>
              </a:rPr>
              <a:t>,</a:t>
            </a:r>
            <a:endParaRPr lang="ko-KR" altLang="en-US" sz="2800" dirty="0">
              <a:solidFill>
                <a:schemeClr val="bg1"/>
              </a:solidFill>
            </a:endParaRPr>
          </a:p>
          <a:p>
            <a:r>
              <a:rPr lang="ko-KR" altLang="en-US" sz="2800" dirty="0">
                <a:solidFill>
                  <a:schemeClr val="bg1"/>
                </a:solidFill>
              </a:rPr>
              <a:t>채팅 유도</a:t>
            </a:r>
          </a:p>
        </p:txBody>
      </p:sp>
    </p:spTree>
    <p:extLst>
      <p:ext uri="{BB962C8B-B14F-4D97-AF65-F5344CB8AC3E}">
        <p14:creationId xmlns:p14="http://schemas.microsoft.com/office/powerpoint/2010/main" val="16007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1082" y="79751"/>
            <a:ext cx="78165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 smtClean="0">
                <a:solidFill>
                  <a:srgbClr val="0070C0"/>
                </a:solidFill>
              </a:rPr>
              <a:t>고객 셀프 서비스율 증가 </a:t>
            </a:r>
            <a:r>
              <a:rPr lang="en-US" altLang="ko-KR" sz="2800" dirty="0" smtClean="0">
                <a:solidFill>
                  <a:srgbClr val="0070C0"/>
                </a:solidFill>
              </a:rPr>
              <a:t>(3)</a:t>
            </a:r>
          </a:p>
          <a:p>
            <a:pPr algn="ctr"/>
            <a:r>
              <a:rPr lang="ko-KR" altLang="en-US" sz="1600" i="1" dirty="0" smtClean="0"/>
              <a:t>자주 문의 들어오는 건을 실시간으로 헬프 센터에 게시</a:t>
            </a:r>
            <a:r>
              <a:rPr lang="en-US" altLang="ko-KR" sz="1600" i="1" dirty="0" smtClean="0"/>
              <a:t>,</a:t>
            </a:r>
            <a:r>
              <a:rPr lang="ko-KR" altLang="en-US" sz="1600" i="1" dirty="0" smtClean="0"/>
              <a:t> 고객 셀프서비스 해결율 증가  </a:t>
            </a:r>
            <a:endParaRPr lang="en-US" sz="1600" i="1" dirty="0"/>
          </a:p>
        </p:txBody>
      </p:sp>
      <p:pic>
        <p:nvPicPr>
          <p:cNvPr id="8" name="Zendesk Guide - Ticket to Helpcen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147" y="849192"/>
            <a:ext cx="10276919" cy="642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0256" y="79751"/>
            <a:ext cx="85382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 smtClean="0">
                <a:solidFill>
                  <a:srgbClr val="0070C0"/>
                </a:solidFill>
              </a:rPr>
              <a:t>신속하고 정확한 응대</a:t>
            </a:r>
            <a:endParaRPr lang="en-US" altLang="ko-KR" sz="2800" dirty="0" smtClean="0">
              <a:solidFill>
                <a:srgbClr val="0070C0"/>
              </a:solidFill>
            </a:endParaRPr>
          </a:p>
          <a:p>
            <a:pPr algn="ctr"/>
            <a:r>
              <a:rPr lang="ko-KR" altLang="en-US" sz="1600" i="1" dirty="0" smtClean="0"/>
              <a:t>헬프센터에 올린 </a:t>
            </a:r>
            <a:r>
              <a:rPr lang="en-US" altLang="ko-KR" sz="1600" i="1" dirty="0" smtClean="0"/>
              <a:t>FAQ</a:t>
            </a:r>
            <a:r>
              <a:rPr lang="ko-KR" altLang="en-US" sz="1600" i="1" dirty="0" smtClean="0"/>
              <a:t>와 상담원용 </a:t>
            </a:r>
            <a:r>
              <a:rPr lang="en-US" altLang="ko-KR" sz="1600" i="1" dirty="0" smtClean="0"/>
              <a:t>Knowledge base</a:t>
            </a:r>
            <a:r>
              <a:rPr lang="ko-KR" altLang="en-US" sz="1600" i="1" dirty="0" smtClean="0"/>
              <a:t>를 만들어 고객 문의에 신속 정확한 응대 가능</a:t>
            </a:r>
            <a:endParaRPr lang="en-US" sz="1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999067"/>
            <a:ext cx="11485870" cy="56388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923830" y="4164472"/>
            <a:ext cx="529385" cy="3968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055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6" y="826515"/>
            <a:ext cx="11091333" cy="6031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0905" y="79751"/>
            <a:ext cx="105769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 smtClean="0">
                <a:solidFill>
                  <a:srgbClr val="0070C0"/>
                </a:solidFill>
              </a:rPr>
              <a:t>헬프 센터 방문 고객에 대한 </a:t>
            </a:r>
            <a:r>
              <a:rPr lang="en-US" altLang="ko-KR" sz="2800" dirty="0" smtClean="0">
                <a:solidFill>
                  <a:srgbClr val="0070C0"/>
                </a:solidFill>
              </a:rPr>
              <a:t>Insight</a:t>
            </a:r>
          </a:p>
          <a:p>
            <a:pPr algn="ctr"/>
            <a:r>
              <a:rPr lang="ko-KR" altLang="en-US" sz="1600" i="1" dirty="0" smtClean="0"/>
              <a:t>헬프 센터 콘텐츠 조회수</a:t>
            </a:r>
            <a:r>
              <a:rPr lang="en-US" altLang="ko-KR" sz="1600" i="1" dirty="0" smtClean="0"/>
              <a:t>,</a:t>
            </a:r>
            <a:r>
              <a:rPr lang="ko-KR" altLang="en-US" sz="1600" i="1" dirty="0" smtClean="0"/>
              <a:t> 인기 검색어</a:t>
            </a:r>
            <a:r>
              <a:rPr lang="en-US" altLang="ko-KR" sz="1600" i="1" dirty="0" smtClean="0"/>
              <a:t>(</a:t>
            </a:r>
            <a:r>
              <a:rPr lang="ko-KR" altLang="en-US" sz="1600" i="1" dirty="0" smtClean="0"/>
              <a:t>조회 후 티켓이 만들어진것과 조회가 되지 않은 검색어 파악</a:t>
            </a:r>
            <a:r>
              <a:rPr lang="en-US" altLang="ko-KR" sz="1600" i="1" dirty="0" smtClean="0"/>
              <a:t>-</a:t>
            </a:r>
            <a:r>
              <a:rPr lang="ko-KR" altLang="en-US" sz="1600" i="1" dirty="0" smtClean="0"/>
              <a:t> 컨텐츠 생성</a:t>
            </a:r>
            <a:r>
              <a:rPr lang="en-US" altLang="ko-KR" sz="1600" i="1" dirty="0" smtClean="0"/>
              <a:t>/</a:t>
            </a:r>
            <a:r>
              <a:rPr lang="ko-KR" altLang="en-US" sz="1600" i="1" dirty="0" smtClean="0"/>
              <a:t>보완</a:t>
            </a:r>
            <a:r>
              <a:rPr lang="en-US" altLang="ko-KR" sz="1600" i="1" dirty="0" smtClean="0"/>
              <a:t>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801540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221</Words>
  <Application>Microsoft Macintosh PowerPoint</Application>
  <PresentationFormat>Widescreen</PresentationFormat>
  <Paragraphs>31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Calibri</vt:lpstr>
      <vt:lpstr>Calibri Light</vt:lpstr>
      <vt:lpstr>DIN Next Rounded LT Pro</vt:lpstr>
      <vt:lpstr>Proxima Nova</vt:lpstr>
      <vt:lpstr>맑은 고딕</vt:lpstr>
      <vt:lpstr>Arial</vt:lpstr>
      <vt:lpstr>Office Theme</vt:lpstr>
      <vt:lpstr>PowerPoint Presentation</vt:lpstr>
      <vt:lpstr>Knowledge base and self-service on all devices</vt:lpstr>
      <vt:lpstr>Ticket deflection and agent productivity made simple</vt:lpstr>
      <vt:lpstr>Why Zendesk Guide?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Kim</dc:creator>
  <cp:lastModifiedBy>Jenny Kim</cp:lastModifiedBy>
  <cp:revision>8</cp:revision>
  <dcterms:created xsi:type="dcterms:W3CDTF">2017-09-19T00:28:45Z</dcterms:created>
  <dcterms:modified xsi:type="dcterms:W3CDTF">2017-09-19T02:45:30Z</dcterms:modified>
</cp:coreProperties>
</file>